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7"/>
  </p:notesMasterIdLst>
  <p:sldIdLst>
    <p:sldId id="293" r:id="rId2"/>
    <p:sldId id="489" r:id="rId3"/>
    <p:sldId id="448" r:id="rId4"/>
    <p:sldId id="447" r:id="rId5"/>
    <p:sldId id="451" r:id="rId6"/>
    <p:sldId id="453" r:id="rId7"/>
    <p:sldId id="452" r:id="rId8"/>
    <p:sldId id="454" r:id="rId9"/>
    <p:sldId id="457" r:id="rId10"/>
    <p:sldId id="466" r:id="rId11"/>
    <p:sldId id="490" r:id="rId12"/>
    <p:sldId id="459" r:id="rId13"/>
    <p:sldId id="471" r:id="rId14"/>
    <p:sldId id="460" r:id="rId15"/>
    <p:sldId id="461" r:id="rId16"/>
    <p:sldId id="462" r:id="rId17"/>
    <p:sldId id="463" r:id="rId18"/>
    <p:sldId id="464" r:id="rId19"/>
    <p:sldId id="465" r:id="rId20"/>
    <p:sldId id="467" r:id="rId21"/>
    <p:sldId id="468" r:id="rId22"/>
    <p:sldId id="469" r:id="rId23"/>
    <p:sldId id="470" r:id="rId24"/>
    <p:sldId id="472" r:id="rId25"/>
    <p:sldId id="443" r:id="rId2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13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EBF40A4-110F-4731-AB11-06F3C35A5761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D7530B-516A-4166-903C-DA51AD92F9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94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ד'/סיון/תש"פ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.xml"/><Relationship Id="rId7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7.png"/><Relationship Id="rId5" Type="http://schemas.openxmlformats.org/officeDocument/2006/relationships/tags" Target="../tags/tag7.xml"/><Relationship Id="rId10" Type="http://schemas.openxmlformats.org/officeDocument/2006/relationships/image" Target="../media/image6.png"/><Relationship Id="rId4" Type="http://schemas.openxmlformats.org/officeDocument/2006/relationships/tags" Target="../tags/tag6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0.xml"/><Relationship Id="rId7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2.png"/><Relationship Id="rId5" Type="http://schemas.openxmlformats.org/officeDocument/2006/relationships/tags" Target="../tags/tag12.xml"/><Relationship Id="rId10" Type="http://schemas.openxmlformats.org/officeDocument/2006/relationships/image" Target="../media/image11.png"/><Relationship Id="rId4" Type="http://schemas.openxmlformats.org/officeDocument/2006/relationships/tags" Target="../tags/tag11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9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10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13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5.png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image" Target="../media/image14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5.png"/><Relationship Id="rId5" Type="http://schemas.openxmlformats.org/officeDocument/2006/relationships/tags" Target="../tags/tag26.xml"/><Relationship Id="rId15" Type="http://schemas.openxmlformats.org/officeDocument/2006/relationships/image" Target="../media/image17.png"/><Relationship Id="rId10" Type="http://schemas.openxmlformats.org/officeDocument/2006/relationships/image" Target="../media/image4.png"/><Relationship Id="rId4" Type="http://schemas.openxmlformats.org/officeDocument/2006/relationships/tags" Target="../tags/tag25.xml"/><Relationship Id="rId9" Type="http://schemas.openxmlformats.org/officeDocument/2006/relationships/image" Target="../media/image3.pn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tags" Target="../tags/tag41.xml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tags" Target="../tags/tag31.xml"/><Relationship Id="rId21" Type="http://schemas.openxmlformats.org/officeDocument/2006/relationships/image" Target="../media/image21.png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17" Type="http://schemas.openxmlformats.org/officeDocument/2006/relationships/image" Target="../media/image6.png"/><Relationship Id="rId25" Type="http://schemas.openxmlformats.org/officeDocument/2006/relationships/image" Target="../media/image25.png"/><Relationship Id="rId2" Type="http://schemas.openxmlformats.org/officeDocument/2006/relationships/tags" Target="../tags/tag30.xml"/><Relationship Id="rId16" Type="http://schemas.openxmlformats.org/officeDocument/2006/relationships/image" Target="../media/image4.png"/><Relationship Id="rId20" Type="http://schemas.openxmlformats.org/officeDocument/2006/relationships/image" Target="../media/image20.png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24" Type="http://schemas.openxmlformats.org/officeDocument/2006/relationships/image" Target="../media/image24.png"/><Relationship Id="rId5" Type="http://schemas.openxmlformats.org/officeDocument/2006/relationships/tags" Target="../tags/tag33.xml"/><Relationship Id="rId15" Type="http://schemas.openxmlformats.org/officeDocument/2006/relationships/image" Target="../media/image3.png"/><Relationship Id="rId23" Type="http://schemas.openxmlformats.org/officeDocument/2006/relationships/image" Target="../media/image23.png"/><Relationship Id="rId10" Type="http://schemas.openxmlformats.org/officeDocument/2006/relationships/tags" Target="../tags/tag38.xml"/><Relationship Id="rId19" Type="http://schemas.openxmlformats.org/officeDocument/2006/relationships/image" Target="../media/image19.png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27.png"/><Relationship Id="rId3" Type="http://schemas.openxmlformats.org/officeDocument/2006/relationships/tags" Target="../tags/tag44.xml"/><Relationship Id="rId21" Type="http://schemas.openxmlformats.org/officeDocument/2006/relationships/image" Target="../media/image30.png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17" Type="http://schemas.openxmlformats.org/officeDocument/2006/relationships/image" Target="../media/image18.png"/><Relationship Id="rId2" Type="http://schemas.openxmlformats.org/officeDocument/2006/relationships/tags" Target="../tags/tag43.xml"/><Relationship Id="rId16" Type="http://schemas.openxmlformats.org/officeDocument/2006/relationships/image" Target="../media/image6.png"/><Relationship Id="rId20" Type="http://schemas.openxmlformats.org/officeDocument/2006/relationships/image" Target="../media/image29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24" Type="http://schemas.openxmlformats.org/officeDocument/2006/relationships/image" Target="../media/image33.png"/><Relationship Id="rId5" Type="http://schemas.openxmlformats.org/officeDocument/2006/relationships/tags" Target="../tags/tag46.xml"/><Relationship Id="rId15" Type="http://schemas.openxmlformats.org/officeDocument/2006/relationships/image" Target="../media/image4.png"/><Relationship Id="rId23" Type="http://schemas.openxmlformats.org/officeDocument/2006/relationships/image" Target="../media/image32.png"/><Relationship Id="rId10" Type="http://schemas.openxmlformats.org/officeDocument/2006/relationships/tags" Target="../tags/tag51.xml"/><Relationship Id="rId19" Type="http://schemas.openxmlformats.org/officeDocument/2006/relationships/image" Target="../media/image28.png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image" Target="../media/image3.png"/><Relationship Id="rId22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26" Type="http://schemas.openxmlformats.org/officeDocument/2006/relationships/image" Target="../media/image34.png"/><Relationship Id="rId21" Type="http://schemas.openxmlformats.org/officeDocument/2006/relationships/slideLayout" Target="../slideLayouts/slideLayout6.xml"/><Relationship Id="rId34" Type="http://schemas.openxmlformats.org/officeDocument/2006/relationships/image" Target="../media/image42.png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5" Type="http://schemas.openxmlformats.org/officeDocument/2006/relationships/image" Target="../media/image18.png"/><Relationship Id="rId33" Type="http://schemas.openxmlformats.org/officeDocument/2006/relationships/image" Target="../media/image41.png"/><Relationship Id="rId38" Type="http://schemas.openxmlformats.org/officeDocument/2006/relationships/image" Target="../media/image46.png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0" Type="http://schemas.openxmlformats.org/officeDocument/2006/relationships/tags" Target="../tags/tag73.xml"/><Relationship Id="rId29" Type="http://schemas.openxmlformats.org/officeDocument/2006/relationships/image" Target="../media/image37.png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24" Type="http://schemas.openxmlformats.org/officeDocument/2006/relationships/image" Target="../media/image6.png"/><Relationship Id="rId32" Type="http://schemas.openxmlformats.org/officeDocument/2006/relationships/image" Target="../media/image40.png"/><Relationship Id="rId37" Type="http://schemas.openxmlformats.org/officeDocument/2006/relationships/image" Target="../media/image45.png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23" Type="http://schemas.openxmlformats.org/officeDocument/2006/relationships/image" Target="../media/image4.png"/><Relationship Id="rId28" Type="http://schemas.openxmlformats.org/officeDocument/2006/relationships/image" Target="../media/image36.png"/><Relationship Id="rId36" Type="http://schemas.openxmlformats.org/officeDocument/2006/relationships/image" Target="../media/image44.png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31" Type="http://schemas.openxmlformats.org/officeDocument/2006/relationships/image" Target="../media/image39.png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image" Target="../media/image3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3.png"/><Relationship Id="rId8" Type="http://schemas.openxmlformats.org/officeDocument/2006/relationships/tags" Target="../tags/tag61.xml"/><Relationship Id="rId3" Type="http://schemas.openxmlformats.org/officeDocument/2006/relationships/tags" Target="../tags/tag5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image" Target="../media/image47.pn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1.png"/><Relationship Id="rId3" Type="http://schemas.openxmlformats.org/officeDocument/2006/relationships/tags" Target="../tags/tag79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50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image" Target="../media/image49.png"/><Relationship Id="rId5" Type="http://schemas.openxmlformats.org/officeDocument/2006/relationships/tags" Target="../tags/tag81.xml"/><Relationship Id="rId10" Type="http://schemas.openxmlformats.org/officeDocument/2006/relationships/image" Target="../media/image48.png"/><Relationship Id="rId4" Type="http://schemas.openxmlformats.org/officeDocument/2006/relationships/tags" Target="../tags/tag80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tags" Target="../tags/tag84.xml"/><Relationship Id="rId16" Type="http://schemas.openxmlformats.org/officeDocument/2006/relationships/image" Target="../media/image56.png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8.png"/><Relationship Id="rId5" Type="http://schemas.openxmlformats.org/officeDocument/2006/relationships/tags" Target="../tags/tag87.xml"/><Relationship Id="rId15" Type="http://schemas.openxmlformats.org/officeDocument/2006/relationships/image" Target="../media/image55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86.xml"/><Relationship Id="rId9" Type="http://schemas.openxmlformats.org/officeDocument/2006/relationships/tags" Target="../tags/tag91.xml"/><Relationship Id="rId1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60.png"/><Relationship Id="rId17" Type="http://schemas.openxmlformats.org/officeDocument/2006/relationships/image" Target="../media/image18.png"/><Relationship Id="rId2" Type="http://schemas.openxmlformats.org/officeDocument/2006/relationships/tags" Target="../tags/tag94.xml"/><Relationship Id="rId16" Type="http://schemas.openxmlformats.org/officeDocument/2006/relationships/image" Target="../media/image59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8.png"/><Relationship Id="rId5" Type="http://schemas.openxmlformats.org/officeDocument/2006/relationships/tags" Target="../tags/tag97.xml"/><Relationship Id="rId15" Type="http://schemas.openxmlformats.org/officeDocument/2006/relationships/image" Target="../media/image62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63.png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image" Target="../media/image60.png"/><Relationship Id="rId18" Type="http://schemas.openxmlformats.org/officeDocument/2006/relationships/image" Target="../media/image58.png"/><Relationship Id="rId3" Type="http://schemas.openxmlformats.org/officeDocument/2006/relationships/tags" Target="../tags/tag104.xml"/><Relationship Id="rId21" Type="http://schemas.openxmlformats.org/officeDocument/2006/relationships/image" Target="../media/image67.png"/><Relationship Id="rId7" Type="http://schemas.openxmlformats.org/officeDocument/2006/relationships/tags" Target="../tags/tag108.xml"/><Relationship Id="rId12" Type="http://schemas.openxmlformats.org/officeDocument/2006/relationships/image" Target="../media/image8.png"/><Relationship Id="rId17" Type="http://schemas.openxmlformats.org/officeDocument/2006/relationships/image" Target="../media/image59.png"/><Relationship Id="rId2" Type="http://schemas.openxmlformats.org/officeDocument/2006/relationships/tags" Target="../tags/tag103.xml"/><Relationship Id="rId16" Type="http://schemas.openxmlformats.org/officeDocument/2006/relationships/image" Target="../media/image63.png"/><Relationship Id="rId20" Type="http://schemas.openxmlformats.org/officeDocument/2006/relationships/image" Target="../media/image66.png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06.xml"/><Relationship Id="rId15" Type="http://schemas.openxmlformats.org/officeDocument/2006/relationships/image" Target="../media/image64.png"/><Relationship Id="rId10" Type="http://schemas.openxmlformats.org/officeDocument/2006/relationships/tags" Target="../tags/tag111.xml"/><Relationship Id="rId19" Type="http://schemas.openxmlformats.org/officeDocument/2006/relationships/image" Target="../media/image65.png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12" Type="http://schemas.openxmlformats.org/officeDocument/2006/relationships/image" Target="../media/image69.png"/><Relationship Id="rId17" Type="http://schemas.openxmlformats.org/officeDocument/2006/relationships/image" Target="../media/image18.png"/><Relationship Id="rId2" Type="http://schemas.openxmlformats.org/officeDocument/2006/relationships/tags" Target="../tags/tag113.xml"/><Relationship Id="rId16" Type="http://schemas.openxmlformats.org/officeDocument/2006/relationships/image" Target="../media/image59.png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image" Target="../media/image68.png"/><Relationship Id="rId5" Type="http://schemas.openxmlformats.org/officeDocument/2006/relationships/tags" Target="../tags/tag116.xml"/><Relationship Id="rId15" Type="http://schemas.openxmlformats.org/officeDocument/2006/relationships/image" Target="../media/image71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72.png"/><Relationship Id="rId4" Type="http://schemas.openxmlformats.org/officeDocument/2006/relationships/tags" Target="../tags/tag115.xml"/><Relationship Id="rId9" Type="http://schemas.openxmlformats.org/officeDocument/2006/relationships/tags" Target="../tags/tag120.xml"/><Relationship Id="rId1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13" Type="http://schemas.openxmlformats.org/officeDocument/2006/relationships/image" Target="../media/image53.png"/><Relationship Id="rId18" Type="http://schemas.openxmlformats.org/officeDocument/2006/relationships/image" Target="../media/image74.png"/><Relationship Id="rId3" Type="http://schemas.openxmlformats.org/officeDocument/2006/relationships/tags" Target="../tags/tag123.xml"/><Relationship Id="rId7" Type="http://schemas.openxmlformats.org/officeDocument/2006/relationships/tags" Target="../tags/tag127.xml"/><Relationship Id="rId12" Type="http://schemas.openxmlformats.org/officeDocument/2006/relationships/image" Target="../media/image69.png"/><Relationship Id="rId17" Type="http://schemas.openxmlformats.org/officeDocument/2006/relationships/image" Target="../media/image72.png"/><Relationship Id="rId2" Type="http://schemas.openxmlformats.org/officeDocument/2006/relationships/tags" Target="../tags/tag122.xml"/><Relationship Id="rId16" Type="http://schemas.openxmlformats.org/officeDocument/2006/relationships/image" Target="../media/image58.png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11" Type="http://schemas.openxmlformats.org/officeDocument/2006/relationships/image" Target="../media/image68.png"/><Relationship Id="rId5" Type="http://schemas.openxmlformats.org/officeDocument/2006/relationships/tags" Target="../tags/tag125.xml"/><Relationship Id="rId15" Type="http://schemas.openxmlformats.org/officeDocument/2006/relationships/image" Target="../media/image59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75.png"/><Relationship Id="rId4" Type="http://schemas.openxmlformats.org/officeDocument/2006/relationships/tags" Target="../tags/tag124.xml"/><Relationship Id="rId9" Type="http://schemas.openxmlformats.org/officeDocument/2006/relationships/tags" Target="../tags/tag129.xml"/><Relationship Id="rId1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image" Target="../media/image64.png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12" Type="http://schemas.openxmlformats.org/officeDocument/2006/relationships/image" Target="../media/image53.png"/><Relationship Id="rId17" Type="http://schemas.openxmlformats.org/officeDocument/2006/relationships/image" Target="../media/image18.png"/><Relationship Id="rId2" Type="http://schemas.openxmlformats.org/officeDocument/2006/relationships/tags" Target="../tags/tag131.xml"/><Relationship Id="rId16" Type="http://schemas.openxmlformats.org/officeDocument/2006/relationships/image" Target="../media/image58.png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image" Target="../media/image60.png"/><Relationship Id="rId5" Type="http://schemas.openxmlformats.org/officeDocument/2006/relationships/tags" Target="../tags/tag134.xml"/><Relationship Id="rId15" Type="http://schemas.openxmlformats.org/officeDocument/2006/relationships/image" Target="../media/image59.png"/><Relationship Id="rId10" Type="http://schemas.openxmlformats.org/officeDocument/2006/relationships/image" Target="../media/image8.png"/><Relationship Id="rId4" Type="http://schemas.openxmlformats.org/officeDocument/2006/relationships/tags" Target="../tags/tag13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3" Type="http://schemas.openxmlformats.org/officeDocument/2006/relationships/tags" Target="../tags/tag140.xml"/><Relationship Id="rId21" Type="http://schemas.openxmlformats.org/officeDocument/2006/relationships/image" Target="../media/image18.png"/><Relationship Id="rId7" Type="http://schemas.openxmlformats.org/officeDocument/2006/relationships/tags" Target="../tags/tag144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80.png"/><Relationship Id="rId2" Type="http://schemas.openxmlformats.org/officeDocument/2006/relationships/tags" Target="../tags/tag139.xml"/><Relationship Id="rId16" Type="http://schemas.openxmlformats.org/officeDocument/2006/relationships/image" Target="../media/image79.png"/><Relationship Id="rId20" Type="http://schemas.openxmlformats.org/officeDocument/2006/relationships/image" Target="../media/image6.png"/><Relationship Id="rId1" Type="http://schemas.openxmlformats.org/officeDocument/2006/relationships/tags" Target="../tags/tag138.xml"/><Relationship Id="rId6" Type="http://schemas.openxmlformats.org/officeDocument/2006/relationships/tags" Target="../tags/tag143.xml"/><Relationship Id="rId11" Type="http://schemas.openxmlformats.org/officeDocument/2006/relationships/tags" Target="../tags/tag148.xml"/><Relationship Id="rId5" Type="http://schemas.openxmlformats.org/officeDocument/2006/relationships/tags" Target="../tags/tag142.xml"/><Relationship Id="rId15" Type="http://schemas.openxmlformats.org/officeDocument/2006/relationships/image" Target="../media/image78.png"/><Relationship Id="rId10" Type="http://schemas.openxmlformats.org/officeDocument/2006/relationships/tags" Target="../tags/tag147.xml"/><Relationship Id="rId19" Type="http://schemas.openxmlformats.org/officeDocument/2006/relationships/image" Target="../media/image82.png"/><Relationship Id="rId4" Type="http://schemas.openxmlformats.org/officeDocument/2006/relationships/tags" Target="../tags/tag141.xml"/><Relationship Id="rId9" Type="http://schemas.openxmlformats.org/officeDocument/2006/relationships/tags" Target="../tags/tag146.xml"/><Relationship Id="rId14" Type="http://schemas.openxmlformats.org/officeDocument/2006/relationships/image" Target="../media/image77.png"/><Relationship Id="rId22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56.xml"/><Relationship Id="rId13" Type="http://schemas.openxmlformats.org/officeDocument/2006/relationships/tags" Target="../tags/tag161.xml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" Type="http://schemas.openxmlformats.org/officeDocument/2006/relationships/tags" Target="../tags/tag151.xml"/><Relationship Id="rId21" Type="http://schemas.openxmlformats.org/officeDocument/2006/relationships/image" Target="../media/image6.png"/><Relationship Id="rId7" Type="http://schemas.openxmlformats.org/officeDocument/2006/relationships/tags" Target="../tags/tag155.xml"/><Relationship Id="rId12" Type="http://schemas.openxmlformats.org/officeDocument/2006/relationships/tags" Target="../tags/tag160.xml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2" Type="http://schemas.openxmlformats.org/officeDocument/2006/relationships/tags" Target="../tags/tag150.xml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11" Type="http://schemas.openxmlformats.org/officeDocument/2006/relationships/tags" Target="../tags/tag159.xml"/><Relationship Id="rId24" Type="http://schemas.openxmlformats.org/officeDocument/2006/relationships/image" Target="../media/image85.png"/><Relationship Id="rId5" Type="http://schemas.openxmlformats.org/officeDocument/2006/relationships/tags" Target="../tags/tag153.xml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10" Type="http://schemas.openxmlformats.org/officeDocument/2006/relationships/tags" Target="../tags/tag158.xml"/><Relationship Id="rId19" Type="http://schemas.openxmlformats.org/officeDocument/2006/relationships/image" Target="../media/image80.png"/><Relationship Id="rId4" Type="http://schemas.openxmlformats.org/officeDocument/2006/relationships/tags" Target="../tags/tag152.xml"/><Relationship Id="rId9" Type="http://schemas.openxmlformats.org/officeDocument/2006/relationships/tags" Target="../tags/tag157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69.xml"/><Relationship Id="rId13" Type="http://schemas.openxmlformats.org/officeDocument/2006/relationships/tags" Target="../tags/tag174.xml"/><Relationship Id="rId18" Type="http://schemas.openxmlformats.org/officeDocument/2006/relationships/image" Target="../media/image76.png"/><Relationship Id="rId26" Type="http://schemas.openxmlformats.org/officeDocument/2006/relationships/image" Target="../media/image84.png"/><Relationship Id="rId3" Type="http://schemas.openxmlformats.org/officeDocument/2006/relationships/tags" Target="../tags/tag164.xml"/><Relationship Id="rId21" Type="http://schemas.openxmlformats.org/officeDocument/2006/relationships/image" Target="../media/image79.png"/><Relationship Id="rId7" Type="http://schemas.openxmlformats.org/officeDocument/2006/relationships/tags" Target="../tags/tag168.xml"/><Relationship Id="rId12" Type="http://schemas.openxmlformats.org/officeDocument/2006/relationships/tags" Target="../tags/tag173.xml"/><Relationship Id="rId17" Type="http://schemas.openxmlformats.org/officeDocument/2006/relationships/slideLayout" Target="../slideLayouts/slideLayout6.xml"/><Relationship Id="rId25" Type="http://schemas.openxmlformats.org/officeDocument/2006/relationships/image" Target="../media/image18.png"/><Relationship Id="rId2" Type="http://schemas.openxmlformats.org/officeDocument/2006/relationships/tags" Target="../tags/tag163.xml"/><Relationship Id="rId16" Type="http://schemas.openxmlformats.org/officeDocument/2006/relationships/tags" Target="../tags/tag177.xml"/><Relationship Id="rId20" Type="http://schemas.openxmlformats.org/officeDocument/2006/relationships/image" Target="../media/image78.png"/><Relationship Id="rId29" Type="http://schemas.openxmlformats.org/officeDocument/2006/relationships/image" Target="../media/image88.png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tags" Target="../tags/tag172.xml"/><Relationship Id="rId24" Type="http://schemas.openxmlformats.org/officeDocument/2006/relationships/image" Target="../media/image6.png"/><Relationship Id="rId32" Type="http://schemas.openxmlformats.org/officeDocument/2006/relationships/image" Target="../media/image8.png"/><Relationship Id="rId5" Type="http://schemas.openxmlformats.org/officeDocument/2006/relationships/tags" Target="../tags/tag166.xml"/><Relationship Id="rId15" Type="http://schemas.openxmlformats.org/officeDocument/2006/relationships/tags" Target="../tags/tag176.xml"/><Relationship Id="rId23" Type="http://schemas.openxmlformats.org/officeDocument/2006/relationships/image" Target="../media/image81.png"/><Relationship Id="rId28" Type="http://schemas.openxmlformats.org/officeDocument/2006/relationships/image" Target="../media/image86.png"/><Relationship Id="rId10" Type="http://schemas.openxmlformats.org/officeDocument/2006/relationships/tags" Target="../tags/tag171.xml"/><Relationship Id="rId19" Type="http://schemas.openxmlformats.org/officeDocument/2006/relationships/image" Target="../media/image77.png"/><Relationship Id="rId31" Type="http://schemas.openxmlformats.org/officeDocument/2006/relationships/image" Target="../media/image52.png"/><Relationship Id="rId4" Type="http://schemas.openxmlformats.org/officeDocument/2006/relationships/tags" Target="../tags/tag165.xml"/><Relationship Id="rId9" Type="http://schemas.openxmlformats.org/officeDocument/2006/relationships/tags" Target="../tags/tag170.xml"/><Relationship Id="rId14" Type="http://schemas.openxmlformats.org/officeDocument/2006/relationships/tags" Target="../tags/tag175.xml"/><Relationship Id="rId22" Type="http://schemas.openxmlformats.org/officeDocument/2006/relationships/image" Target="../media/image80.png"/><Relationship Id="rId27" Type="http://schemas.openxmlformats.org/officeDocument/2006/relationships/image" Target="../media/image85.png"/><Relationship Id="rId30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image" Target="../media/image87.png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image" Target="../media/image90.pn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image" Target="../media/image89.png"/><Relationship Id="rId5" Type="http://schemas.openxmlformats.org/officeDocument/2006/relationships/tags" Target="../tags/tag182.xml"/><Relationship Id="rId15" Type="http://schemas.openxmlformats.org/officeDocument/2006/relationships/image" Target="../media/image91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520952" y="135705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תלות לינארית,</a:t>
            </a:r>
          </a:p>
          <a:p>
            <a:r>
              <a:rPr lang="he-IL" sz="10000" dirty="0" smtClean="0"/>
              <a:t>בסיס </a:t>
            </a:r>
            <a:r>
              <a:rPr lang="he-IL" sz="10000" dirty="0" err="1" smtClean="0"/>
              <a:t>ומימד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30" y="2003768"/>
            <a:ext cx="8422095" cy="91276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599" y="2003768"/>
            <a:ext cx="3206095" cy="9127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67928" y="513343"/>
            <a:ext cx="31546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תזכורת: ראינו כי 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79129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תזכורת: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6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53400" y="513343"/>
            <a:ext cx="5840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0536" y="513343"/>
            <a:ext cx="69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71700" y="513343"/>
            <a:ext cx="31718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 מתקיים כי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8056" y="3372177"/>
            <a:ext cx="11622023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צי"ל</a:t>
            </a:r>
            <a:r>
              <a:rPr lang="he-IL" sz="2800" dirty="0" smtClean="0"/>
              <a:t> זה (כל המקדמים שווים לאפס) נקרא הצירוף הלינארי </a:t>
            </a:r>
            <a:r>
              <a:rPr lang="he-IL" sz="2800" dirty="0" err="1" smtClean="0"/>
              <a:t>הטריוואלי</a:t>
            </a:r>
            <a:r>
              <a:rPr lang="he-IL" sz="2800" dirty="0" smtClean="0"/>
              <a:t> והוא שווה </a:t>
            </a:r>
            <a:r>
              <a:rPr lang="he-IL" sz="2800" dirty="0" err="1" smtClean="0"/>
              <a:t>לוקטור</a:t>
            </a:r>
            <a:r>
              <a:rPr lang="he-IL" sz="2800" dirty="0" smtClean="0"/>
              <a:t> האפס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19950" y="1310135"/>
            <a:ext cx="34793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/>
              <a:t>      הוא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של</a:t>
            </a:r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934" y="1484947"/>
            <a:ext cx="377601" cy="292267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192" y="1448713"/>
            <a:ext cx="1834666" cy="224000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007" y="2362501"/>
            <a:ext cx="3680000" cy="26095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946261" y="2145273"/>
            <a:ext cx="28620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כי: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8056" y="5029968"/>
            <a:ext cx="11622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שאלה: האם וקטור האפס יכול להתקבל מצירוף לינארי לא </a:t>
            </a:r>
            <a:r>
              <a:rPr lang="he-IL" sz="2800" dirty="0" err="1" smtClean="0"/>
              <a:t>טריוואלי</a:t>
            </a:r>
            <a:r>
              <a:rPr lang="he-IL" sz="2800" dirty="0" smtClean="0"/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6" y="5764138"/>
            <a:ext cx="11622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תשובה: לפעמים כן ולפעמים לא.</a:t>
            </a:r>
          </a:p>
        </p:txBody>
      </p:sp>
    </p:spTree>
    <p:extLst>
      <p:ext uri="{BB962C8B-B14F-4D97-AF65-F5344CB8AC3E}">
        <p14:creationId xmlns:p14="http://schemas.microsoft.com/office/powerpoint/2010/main" val="304951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448056" y="238893"/>
            <a:ext cx="11622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שאלה: האם וקטור האפס יכול להתקבל מצירוף לינארי לא </a:t>
            </a:r>
            <a:r>
              <a:rPr lang="he-IL" sz="2800" dirty="0" err="1" smtClean="0"/>
              <a:t>טריוואלי</a:t>
            </a:r>
            <a:r>
              <a:rPr lang="he-IL" sz="2800" dirty="0" smtClean="0"/>
              <a:t>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76007" y="95149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 עבור  </a:t>
            </a:r>
            <a:endParaRPr lang="he-IL" sz="25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227" y="1039620"/>
            <a:ext cx="1122135" cy="3008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26" y="996949"/>
            <a:ext cx="6558095" cy="113904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26" y="2863467"/>
            <a:ext cx="8182857" cy="113904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26" y="4729985"/>
            <a:ext cx="4300952" cy="113904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370" y="4729985"/>
            <a:ext cx="4205714" cy="1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4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58050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1925" y="513343"/>
            <a:ext cx="45529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תלויים לינארית (ת"ל) אם: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" y="1486227"/>
            <a:ext cx="11622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קיים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לא </a:t>
            </a:r>
            <a:r>
              <a:rPr lang="he-IL" sz="2800" dirty="0" err="1" smtClean="0"/>
              <a:t>טריוואלי</a:t>
            </a:r>
            <a:r>
              <a:rPr lang="he-IL" sz="2800" dirty="0" smtClean="0"/>
              <a:t> שלהם ששווה </a:t>
            </a:r>
            <a:r>
              <a:rPr lang="he-IL" sz="2800" dirty="0" err="1" smtClean="0"/>
              <a:t>לוקטור</a:t>
            </a:r>
            <a:r>
              <a:rPr lang="he-IL" sz="2800" dirty="0" smtClean="0"/>
              <a:t> האפס</a:t>
            </a:r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11" y="2532882"/>
            <a:ext cx="6558097" cy="1139048"/>
          </a:xfrm>
          <a:prstGeom prst="rect">
            <a:avLst/>
          </a:prstGeom>
        </p:spPr>
      </p:pic>
      <p:cxnSp>
        <p:nvCxnSpPr>
          <p:cNvPr id="3" name="מחבר חץ ישר 2"/>
          <p:cNvCxnSpPr/>
          <p:nvPr/>
        </p:nvCxnSpPr>
        <p:spPr>
          <a:xfrm flipV="1">
            <a:off x="5172075" y="4114802"/>
            <a:ext cx="323850" cy="476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מחבר חץ ישר 4"/>
          <p:cNvCxnSpPr/>
          <p:nvPr/>
        </p:nvCxnSpPr>
        <p:spPr>
          <a:xfrm flipV="1">
            <a:off x="4069204" y="3886202"/>
            <a:ext cx="0" cy="676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חץ ישר 6"/>
          <p:cNvCxnSpPr/>
          <p:nvPr/>
        </p:nvCxnSpPr>
        <p:spPr>
          <a:xfrm flipH="1" flipV="1">
            <a:off x="2486025" y="3952877"/>
            <a:ext cx="838200" cy="638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24225" y="4843420"/>
            <a:ext cx="15259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ת"ל</a:t>
            </a:r>
          </a:p>
        </p:txBody>
      </p:sp>
    </p:spTree>
    <p:extLst>
      <p:ext uri="{BB962C8B-B14F-4D97-AF65-F5344CB8AC3E}">
        <p14:creationId xmlns:p14="http://schemas.microsoft.com/office/powerpoint/2010/main" val="171632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58050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1925" y="513343"/>
            <a:ext cx="45529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תלויים לינארית (ת"ל) אם: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" y="1486227"/>
            <a:ext cx="11622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קיים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לא </a:t>
            </a:r>
            <a:r>
              <a:rPr lang="he-IL" sz="2800" dirty="0" err="1" smtClean="0"/>
              <a:t>טריוואלי</a:t>
            </a:r>
            <a:r>
              <a:rPr lang="he-IL" sz="2800" dirty="0" smtClean="0"/>
              <a:t> שלהם ששווה </a:t>
            </a:r>
            <a:r>
              <a:rPr lang="he-IL" sz="2800" dirty="0" err="1" smtClean="0"/>
              <a:t>לוקטור</a:t>
            </a:r>
            <a:r>
              <a:rPr lang="he-IL" sz="2800" dirty="0" smtClean="0"/>
              <a:t> האפס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10" y="2532883"/>
            <a:ext cx="8182859" cy="1139048"/>
          </a:xfrm>
          <a:prstGeom prst="rect">
            <a:avLst/>
          </a:prstGeom>
        </p:spPr>
      </p:pic>
      <p:cxnSp>
        <p:nvCxnSpPr>
          <p:cNvPr id="3" name="מחבר חץ ישר 2"/>
          <p:cNvCxnSpPr/>
          <p:nvPr/>
        </p:nvCxnSpPr>
        <p:spPr>
          <a:xfrm flipV="1">
            <a:off x="5172075" y="4114802"/>
            <a:ext cx="323850" cy="476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מחבר חץ ישר 4"/>
          <p:cNvCxnSpPr/>
          <p:nvPr/>
        </p:nvCxnSpPr>
        <p:spPr>
          <a:xfrm flipV="1">
            <a:off x="4069204" y="3886202"/>
            <a:ext cx="0" cy="676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חץ ישר 6"/>
          <p:cNvCxnSpPr/>
          <p:nvPr/>
        </p:nvCxnSpPr>
        <p:spPr>
          <a:xfrm flipH="1" flipV="1">
            <a:off x="2486025" y="3952877"/>
            <a:ext cx="838200" cy="638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24225" y="4843420"/>
            <a:ext cx="15259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ת"ל</a:t>
            </a:r>
          </a:p>
        </p:txBody>
      </p:sp>
      <p:cxnSp>
        <p:nvCxnSpPr>
          <p:cNvPr id="29" name="מחבר חץ ישר 28"/>
          <p:cNvCxnSpPr/>
          <p:nvPr/>
        </p:nvCxnSpPr>
        <p:spPr>
          <a:xfrm flipV="1">
            <a:off x="5172075" y="4033839"/>
            <a:ext cx="2127072" cy="909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23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58050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1925" y="513343"/>
            <a:ext cx="45529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תלויים לינארית (ת"ל) אם: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" y="1486227"/>
            <a:ext cx="11622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קיים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לא </a:t>
            </a:r>
            <a:r>
              <a:rPr lang="he-IL" sz="2800" dirty="0" err="1" smtClean="0"/>
              <a:t>טריוואלי</a:t>
            </a:r>
            <a:r>
              <a:rPr lang="he-IL" sz="2800" dirty="0" smtClean="0"/>
              <a:t> שלהם ששווה </a:t>
            </a:r>
            <a:r>
              <a:rPr lang="he-IL" sz="2800" dirty="0" err="1" smtClean="0"/>
              <a:t>לוקטור</a:t>
            </a:r>
            <a:r>
              <a:rPr lang="he-IL" sz="2800" dirty="0" smtClean="0"/>
              <a:t> האפס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10" y="2532884"/>
            <a:ext cx="9807621" cy="1139048"/>
          </a:xfrm>
          <a:prstGeom prst="rect">
            <a:avLst/>
          </a:prstGeom>
        </p:spPr>
      </p:pic>
      <p:cxnSp>
        <p:nvCxnSpPr>
          <p:cNvPr id="3" name="מחבר חץ ישר 2"/>
          <p:cNvCxnSpPr/>
          <p:nvPr/>
        </p:nvCxnSpPr>
        <p:spPr>
          <a:xfrm flipV="1">
            <a:off x="5172075" y="4114802"/>
            <a:ext cx="323850" cy="476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מחבר חץ ישר 4"/>
          <p:cNvCxnSpPr/>
          <p:nvPr/>
        </p:nvCxnSpPr>
        <p:spPr>
          <a:xfrm flipV="1">
            <a:off x="4069204" y="3886202"/>
            <a:ext cx="0" cy="676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חץ ישר 6"/>
          <p:cNvCxnSpPr/>
          <p:nvPr/>
        </p:nvCxnSpPr>
        <p:spPr>
          <a:xfrm flipH="1" flipV="1">
            <a:off x="2486025" y="3952877"/>
            <a:ext cx="838200" cy="638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24225" y="4843420"/>
            <a:ext cx="15259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ת"ל</a:t>
            </a:r>
          </a:p>
        </p:txBody>
      </p:sp>
      <p:cxnSp>
        <p:nvCxnSpPr>
          <p:cNvPr id="29" name="מחבר חץ ישר 28"/>
          <p:cNvCxnSpPr/>
          <p:nvPr/>
        </p:nvCxnSpPr>
        <p:spPr>
          <a:xfrm flipV="1">
            <a:off x="5172075" y="4033839"/>
            <a:ext cx="2127072" cy="909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חץ ישר 17"/>
          <p:cNvCxnSpPr/>
          <p:nvPr/>
        </p:nvCxnSpPr>
        <p:spPr>
          <a:xfrm flipV="1">
            <a:off x="5324475" y="3952877"/>
            <a:ext cx="3667125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0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58050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1925" y="513343"/>
            <a:ext cx="45529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תלויים לינארית (ת"ל) אם: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" y="1486227"/>
            <a:ext cx="11622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קיים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לא </a:t>
            </a:r>
            <a:r>
              <a:rPr lang="he-IL" sz="2800" dirty="0" err="1" smtClean="0"/>
              <a:t>טריוואלי</a:t>
            </a:r>
            <a:r>
              <a:rPr lang="he-IL" sz="2800" dirty="0" smtClean="0"/>
              <a:t> שלהם ששווה </a:t>
            </a:r>
            <a:r>
              <a:rPr lang="he-IL" sz="2800" dirty="0" err="1" smtClean="0"/>
              <a:t>לוקטור</a:t>
            </a:r>
            <a:r>
              <a:rPr lang="he-IL" sz="2800" dirty="0" smtClean="0"/>
              <a:t> האפס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46260" y="2563817"/>
            <a:ext cx="28620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אבחנות: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24175" y="2557801"/>
            <a:ext cx="652441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כל קבוצה שמכילה קבוצה ת"ל היא בעצמה ת"ל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00826" y="3166877"/>
            <a:ext cx="284776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וקטור האפס</a:t>
            </a: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2" y="3303207"/>
            <a:ext cx="337143" cy="26095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19175" y="3166877"/>
            <a:ext cx="558165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ת"ל, ולכן כל קבוצה שמכילה את 0 ת"ל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467" y="4228101"/>
            <a:ext cx="1523810" cy="26285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617" y="4228102"/>
            <a:ext cx="651429" cy="25714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486" y="4228103"/>
            <a:ext cx="653334" cy="26095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119" y="4228104"/>
            <a:ext cx="1495238" cy="25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1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טענה: יהא  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26" y="682258"/>
            <a:ext cx="226667" cy="222857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117" y="651324"/>
            <a:ext cx="2293333" cy="27809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00950" y="513343"/>
            <a:ext cx="158414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80322" y="513343"/>
            <a:ext cx="8189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52875" y="513343"/>
            <a:ext cx="110490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אזי:</a:t>
            </a:r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693" y="1670498"/>
            <a:ext cx="1638095" cy="200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258049" y="1492313"/>
            <a:ext cx="79207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ת"ל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767" y="1652772"/>
            <a:ext cx="546667" cy="17714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43255" y="1374117"/>
            <a:ext cx="4341537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אחד </a:t>
            </a:r>
            <a:r>
              <a:rPr lang="he-IL" sz="2500" dirty="0" err="1" smtClean="0"/>
              <a:t>מהוקטורים</a:t>
            </a:r>
            <a:r>
              <a:rPr lang="he-IL" sz="2500" dirty="0" smtClean="0"/>
              <a:t> הוא </a:t>
            </a:r>
            <a:r>
              <a:rPr lang="he-IL" sz="2500" dirty="0" err="1" smtClean="0"/>
              <a:t>צי"ל</a:t>
            </a:r>
            <a:endParaRPr lang="he-IL" sz="2500" dirty="0" smtClean="0"/>
          </a:p>
          <a:p>
            <a:pPr algn="ctr"/>
            <a:r>
              <a:rPr lang="he-IL" sz="2500" dirty="0" smtClean="0"/>
              <a:t> של האחרים</a:t>
            </a:r>
            <a:endParaRPr lang="he-IL" sz="2500" dirty="0"/>
          </a:p>
        </p:txBody>
      </p:sp>
      <p:sp>
        <p:nvSpPr>
          <p:cNvPr id="28" name="TextBox 27"/>
          <p:cNvSpPr txBox="1"/>
          <p:nvPr/>
        </p:nvSpPr>
        <p:spPr>
          <a:xfrm>
            <a:off x="9723159" y="2546407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29" name="TextBox 28"/>
          <p:cNvSpPr txBox="1"/>
          <p:nvPr/>
        </p:nvSpPr>
        <p:spPr>
          <a:xfrm>
            <a:off x="8306241" y="2546407"/>
            <a:ext cx="76716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262" y="2696017"/>
            <a:ext cx="1834666" cy="2240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847" y="2703684"/>
            <a:ext cx="500952" cy="31428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316779" y="2569490"/>
            <a:ext cx="79207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ת"ל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-592384" y="2549750"/>
            <a:ext cx="591110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 קיים </a:t>
            </a:r>
            <a:r>
              <a:rPr lang="he-IL" sz="2500" dirty="0" err="1" smtClean="0"/>
              <a:t>צי"ל</a:t>
            </a:r>
            <a:r>
              <a:rPr lang="he-IL" sz="2500" dirty="0" smtClean="0"/>
              <a:t> לא </a:t>
            </a:r>
            <a:r>
              <a:rPr lang="he-IL" sz="2500" dirty="0" err="1" smtClean="0"/>
              <a:t>טריוואלי</a:t>
            </a:r>
            <a:r>
              <a:rPr lang="he-IL" sz="2500" dirty="0" smtClean="0"/>
              <a:t> ששווה לאפס </a:t>
            </a:r>
            <a:endParaRPr lang="he-IL" sz="2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704" y="3446594"/>
            <a:ext cx="4062857" cy="2590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050122" y="4775301"/>
            <a:ext cx="99580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למשל, 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238" y="4915624"/>
            <a:ext cx="900952" cy="29523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371527" y="4775301"/>
            <a:ext cx="14793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38" name="תמונה 3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52" y="4907387"/>
            <a:ext cx="4495238" cy="37142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975104" y="3326435"/>
            <a:ext cx="253022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כאשר </a:t>
            </a:r>
            <a:r>
              <a:rPr lang="en-US" sz="2500" dirty="0" smtClean="0"/>
              <a:t> </a:t>
            </a:r>
            <a:r>
              <a:rPr lang="he-IL" sz="2500" dirty="0" smtClean="0"/>
              <a:t>קיים מקדם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153" y="3446594"/>
            <a:ext cx="864762" cy="295239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984791" y="3971034"/>
            <a:ext cx="406113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ואז נוכל להעביר אגף, להכפיל ב 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285" y="3971034"/>
            <a:ext cx="495238" cy="37143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852928" y="3971034"/>
            <a:ext cx="128428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ולקבל ש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465" y="4130702"/>
            <a:ext cx="222857" cy="18857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0" y="3971034"/>
            <a:ext cx="236316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צי"ל</a:t>
            </a:r>
            <a:r>
              <a:rPr lang="he-IL" sz="2500" dirty="0" smtClean="0"/>
              <a:t> של האחרים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847" y="5702916"/>
            <a:ext cx="500952" cy="314286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718737" y="5579568"/>
            <a:ext cx="2327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</a:t>
            </a:r>
            <a:endParaRPr lang="he-IL" sz="2500" dirty="0"/>
          </a:p>
        </p:txBody>
      </p:sp>
      <p:sp>
        <p:nvSpPr>
          <p:cNvPr id="46" name="TextBox 45"/>
          <p:cNvSpPr txBox="1"/>
          <p:nvPr/>
        </p:nvSpPr>
        <p:spPr>
          <a:xfrm>
            <a:off x="6983831" y="4745299"/>
            <a:ext cx="11504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במידה ו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339684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2" grpId="0"/>
      <p:bldP spid="23" grpId="0"/>
      <p:bldP spid="24" grpId="0"/>
      <p:bldP spid="27" grpId="0"/>
      <p:bldP spid="32" grpId="0"/>
      <p:bldP spid="36" grpId="0"/>
      <p:bldP spid="39" grpId="0"/>
      <p:bldP spid="43" grpId="0"/>
      <p:bldP spid="45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58050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09975" y="513343"/>
            <a:ext cx="11049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692" y="1746698"/>
            <a:ext cx="1834666" cy="224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258049" y="1568513"/>
            <a:ext cx="7920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ת"ל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767" y="1728971"/>
            <a:ext cx="612266" cy="1984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43255" y="1450317"/>
            <a:ext cx="4341537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אחד </a:t>
            </a:r>
            <a:r>
              <a:rPr lang="he-IL" sz="2800" dirty="0" err="1" smtClean="0"/>
              <a:t>מהוקטורים</a:t>
            </a:r>
            <a:r>
              <a:rPr lang="he-IL" sz="2800" dirty="0" smtClean="0"/>
              <a:t> הוא </a:t>
            </a:r>
            <a:r>
              <a:rPr lang="he-IL" sz="2800" dirty="0" err="1" smtClean="0"/>
              <a:t>צי"ל</a:t>
            </a:r>
            <a:endParaRPr lang="he-IL" sz="2800" dirty="0" smtClean="0"/>
          </a:p>
          <a:p>
            <a:pPr algn="ctr"/>
            <a:r>
              <a:rPr lang="he-IL" sz="2800" dirty="0" smtClean="0"/>
              <a:t> של האחרים</a:t>
            </a:r>
            <a:endParaRPr lang="he-IL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9723159" y="2775007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מקרה פרטי: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493" y="2946605"/>
            <a:ext cx="693333" cy="2000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783850" y="2768420"/>
            <a:ext cx="79207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ת"ל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778" y="2928879"/>
            <a:ext cx="546667" cy="17714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12065" y="2768420"/>
            <a:ext cx="49513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אחד </a:t>
            </a:r>
            <a:r>
              <a:rPr lang="he-IL" sz="2500" dirty="0" err="1" smtClean="0"/>
              <a:t>מהוקטורים</a:t>
            </a:r>
            <a:r>
              <a:rPr lang="he-IL" sz="2500" dirty="0" smtClean="0"/>
              <a:t> הוא כפולה של השני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908" y="3807261"/>
            <a:ext cx="1651809" cy="91123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455" y="3825583"/>
            <a:ext cx="2046476" cy="91123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358" y="5362464"/>
            <a:ext cx="1651809" cy="91123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180" y="5367938"/>
            <a:ext cx="1651809" cy="91123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3807261"/>
            <a:ext cx="1651809" cy="911238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99" y="5362464"/>
            <a:ext cx="1651809" cy="911238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0610403" y="3438622"/>
            <a:ext cx="6668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>
                <a:solidFill>
                  <a:srgbClr val="FF0000"/>
                </a:solidFill>
              </a:rPr>
              <a:t>ת"ל</a:t>
            </a:r>
            <a:endParaRPr lang="he-IL" sz="20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21676" y="3438622"/>
            <a:ext cx="6668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>
                <a:solidFill>
                  <a:srgbClr val="FF0000"/>
                </a:solidFill>
              </a:rPr>
              <a:t>ת"ל</a:t>
            </a:r>
            <a:endParaRPr lang="he-IL" sz="2000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21676" y="4923727"/>
            <a:ext cx="6668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>
                <a:solidFill>
                  <a:srgbClr val="FF0000"/>
                </a:solidFill>
              </a:rPr>
              <a:t>ת"ל</a:t>
            </a:r>
            <a:endParaRPr lang="he-IL" sz="20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610402" y="4923727"/>
            <a:ext cx="6668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>
                <a:solidFill>
                  <a:srgbClr val="FF0000"/>
                </a:solidFill>
              </a:rPr>
              <a:t>ת"ל</a:t>
            </a:r>
            <a:endParaRPr lang="he-IL" sz="20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18752" y="4923727"/>
            <a:ext cx="90532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he-IL" sz="2000" dirty="0" smtClean="0">
                <a:solidFill>
                  <a:schemeClr val="accent6"/>
                </a:solidFill>
              </a:rPr>
              <a:t>לא ת"ל</a:t>
            </a:r>
            <a:endParaRPr lang="he-IL" sz="2000" dirty="0">
              <a:solidFill>
                <a:schemeClr val="accent6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18752" y="3438622"/>
            <a:ext cx="90532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he-IL" sz="2000" dirty="0" smtClean="0">
                <a:solidFill>
                  <a:schemeClr val="accent6"/>
                </a:solidFill>
              </a:rPr>
              <a:t>לא ת"ל</a:t>
            </a:r>
            <a:endParaRPr lang="he-IL" sz="2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03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45" grpId="0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טענה: יהא  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26" y="682258"/>
            <a:ext cx="226667" cy="222857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117" y="651324"/>
            <a:ext cx="2293333" cy="27809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00950" y="513343"/>
            <a:ext cx="158414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80322" y="513343"/>
            <a:ext cx="8189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52875" y="513343"/>
            <a:ext cx="110490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אזי:</a:t>
            </a:r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693" y="1670498"/>
            <a:ext cx="1638095" cy="200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258049" y="1492313"/>
            <a:ext cx="79207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ת"ל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767" y="1652772"/>
            <a:ext cx="546667" cy="17714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43255" y="1374117"/>
            <a:ext cx="4341537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אחד </a:t>
            </a:r>
            <a:r>
              <a:rPr lang="he-IL" sz="2500" dirty="0" err="1" smtClean="0"/>
              <a:t>מהוקטורים</a:t>
            </a:r>
            <a:r>
              <a:rPr lang="he-IL" sz="2500" dirty="0" smtClean="0"/>
              <a:t> הוא </a:t>
            </a:r>
            <a:r>
              <a:rPr lang="he-IL" sz="2500" dirty="0" err="1" smtClean="0"/>
              <a:t>צי"ל</a:t>
            </a:r>
            <a:endParaRPr lang="he-IL" sz="2500" dirty="0" smtClean="0"/>
          </a:p>
          <a:p>
            <a:pPr algn="ctr"/>
            <a:r>
              <a:rPr lang="he-IL" sz="2500" dirty="0" smtClean="0"/>
              <a:t> של האחרים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2756617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טענה: יהא  </a:t>
            </a:r>
            <a:endParaRPr lang="he-IL" sz="25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26" y="2925532"/>
            <a:ext cx="226667" cy="222857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117" y="2894598"/>
            <a:ext cx="2293333" cy="27809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600950" y="2756617"/>
            <a:ext cx="158414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וקטורים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80322" y="2756617"/>
            <a:ext cx="8189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מ"ו,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52875" y="2756617"/>
            <a:ext cx="110490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אזי:</a:t>
            </a:r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862" y="3719355"/>
            <a:ext cx="291429" cy="188571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8353029" y="3560032"/>
            <a:ext cx="296731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הוא </a:t>
            </a:r>
            <a:r>
              <a:rPr lang="he-IL" sz="2500" dirty="0" err="1" smtClean="0"/>
              <a:t>צי"ל</a:t>
            </a:r>
            <a:r>
              <a:rPr lang="he-IL" sz="2500" dirty="0" smtClean="0"/>
              <a:t> של האחרים</a:t>
            </a:r>
            <a:endParaRPr lang="he-IL" sz="2500" dirty="0"/>
          </a:p>
        </p:txBody>
      </p:sp>
      <p:pic>
        <p:nvPicPr>
          <p:cNvPr id="47" name="תמונה 4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049" y="3733433"/>
            <a:ext cx="546667" cy="17714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5" y="3693691"/>
            <a:ext cx="6049525" cy="316190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412" y="5379105"/>
            <a:ext cx="679999" cy="314286"/>
          </a:xfrm>
          <a:prstGeom prst="rect">
            <a:avLst/>
          </a:prstGeom>
        </p:spPr>
      </p:pic>
      <p:pic>
        <p:nvPicPr>
          <p:cNvPr id="61" name="תמונה 6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412" y="4548293"/>
            <a:ext cx="679999" cy="314286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8808371" y="5293855"/>
            <a:ext cx="1627041" cy="12464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נוכיח בהכלה דו כיוונית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600" y="4563385"/>
            <a:ext cx="6049526" cy="318095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071" y="5379105"/>
            <a:ext cx="430476" cy="314286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5533767" y="5293855"/>
            <a:ext cx="22709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תמיד מתקיימת</a:t>
            </a:r>
            <a:endParaRPr lang="he-IL" sz="2500" dirty="0"/>
          </a:p>
        </p:txBody>
      </p:sp>
      <p:pic>
        <p:nvPicPr>
          <p:cNvPr id="59" name="תמונה 5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217" y="6035779"/>
            <a:ext cx="430476" cy="314286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6128089" y="5954395"/>
            <a:ext cx="167662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לפי ההנחה</a:t>
            </a:r>
            <a:endParaRPr lang="he-IL" sz="2500" dirty="0"/>
          </a:p>
        </p:txBody>
      </p:sp>
      <p:pic>
        <p:nvPicPr>
          <p:cNvPr id="67" name="תמונה 6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819" y="6051191"/>
            <a:ext cx="2565714" cy="316190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09" y="6076656"/>
            <a:ext cx="2333332" cy="316190"/>
          </a:xfrm>
          <a:prstGeom prst="rect">
            <a:avLst/>
          </a:prstGeom>
        </p:spPr>
      </p:pic>
      <p:pic>
        <p:nvPicPr>
          <p:cNvPr id="71" name="תמונה 7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046" y="6121667"/>
            <a:ext cx="196190" cy="245714"/>
          </a:xfrm>
          <a:prstGeom prst="rect">
            <a:avLst/>
          </a:prstGeom>
        </p:spPr>
      </p:pic>
      <p:pic>
        <p:nvPicPr>
          <p:cNvPr id="74" name="תמונה 7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95" y="6180489"/>
            <a:ext cx="1704761" cy="200000"/>
          </a:xfrm>
          <a:prstGeom prst="rect">
            <a:avLst/>
          </a:prstGeom>
        </p:spPr>
      </p:pic>
      <p:pic>
        <p:nvPicPr>
          <p:cNvPr id="75" name="תמונה 7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6" y="6168554"/>
            <a:ext cx="617143" cy="20190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141" y="4642226"/>
            <a:ext cx="590476" cy="22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1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6" grpId="0"/>
      <p:bldP spid="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58050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75305" y="1290583"/>
            <a:ext cx="71239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בלתי תלויים לינארית (</a:t>
            </a:r>
            <a:r>
              <a:rPr lang="he-IL" sz="2800" dirty="0" err="1" smtClean="0"/>
              <a:t>בת"ל</a:t>
            </a:r>
            <a:r>
              <a:rPr lang="he-IL" sz="2800" dirty="0" smtClean="0"/>
              <a:t>) אם הם לא ת"ל.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946260" y="2563817"/>
            <a:ext cx="28620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אבחנות: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8056" y="2557801"/>
            <a:ext cx="900053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כל קבוצה שמוכלת בקבוצה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היא בעצמה </a:t>
            </a:r>
            <a:r>
              <a:rPr lang="he-IL" sz="2500" dirty="0" err="1" smtClean="0"/>
              <a:t>בת"ל</a:t>
            </a:r>
            <a:endParaRPr lang="he-IL" sz="25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8058150" y="3166877"/>
            <a:ext cx="139043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וקטור </a:t>
            </a:r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307" y="3333975"/>
            <a:ext cx="140952" cy="14285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028717" y="3166877"/>
            <a:ext cx="558165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שאינו וקטור האפס הוא </a:t>
            </a:r>
            <a:r>
              <a:rPr lang="he-IL" sz="2500" dirty="0" err="1" smtClean="0"/>
              <a:t>בת"ל</a:t>
            </a:r>
            <a:endParaRPr lang="he-IL" sz="2500" dirty="0" smtClean="0"/>
          </a:p>
        </p:txBody>
      </p:sp>
    </p:spTree>
    <p:extLst>
      <p:ext uri="{BB962C8B-B14F-4D97-AF65-F5344CB8AC3E}">
        <p14:creationId xmlns:p14="http://schemas.microsoft.com/office/powerpoint/2010/main" val="126454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58050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75305" y="1290583"/>
            <a:ext cx="71239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בלתי תלויים לינארית (</a:t>
            </a:r>
            <a:r>
              <a:rPr lang="he-IL" sz="2800" dirty="0" err="1" smtClean="0"/>
              <a:t>בת"ל</a:t>
            </a:r>
            <a:r>
              <a:rPr lang="he-IL" sz="2800" dirty="0" smtClean="0"/>
              <a:t>) אם הם לא ת"ל.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6679" y="2413157"/>
            <a:ext cx="38414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באופן שקול: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04" y="3455462"/>
            <a:ext cx="4922971" cy="341943"/>
          </a:xfrm>
          <a:prstGeom prst="rect">
            <a:avLst/>
          </a:prstGeom>
        </p:spPr>
      </p:pic>
      <p:sp>
        <p:nvSpPr>
          <p:cNvPr id="22" name="סוגר מסולסל ימני 21"/>
          <p:cNvSpPr/>
          <p:nvPr/>
        </p:nvSpPr>
        <p:spPr>
          <a:xfrm rot="5400000">
            <a:off x="3702067" y="1320634"/>
            <a:ext cx="289642" cy="552671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960120" y="4412921"/>
            <a:ext cx="39960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מההנחה כי </a:t>
            </a:r>
            <a:r>
              <a:rPr lang="he-IL" sz="2800" dirty="0" err="1" smtClean="0"/>
              <a:t>שצי"ל</a:t>
            </a:r>
            <a:r>
              <a:rPr lang="he-IL" sz="2800" dirty="0" smtClean="0"/>
              <a:t> מתאפס</a:t>
            </a:r>
            <a:endParaRPr lang="he-IL" sz="2800" dirty="0"/>
          </a:p>
        </p:txBody>
      </p:sp>
      <p:sp>
        <p:nvSpPr>
          <p:cNvPr id="24" name="סוגר מסולסל ימני 23"/>
          <p:cNvSpPr/>
          <p:nvPr/>
        </p:nvSpPr>
        <p:spPr>
          <a:xfrm rot="5400000">
            <a:off x="7395205" y="3768258"/>
            <a:ext cx="393192" cy="7317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TextBox 26"/>
          <p:cNvSpPr txBox="1"/>
          <p:nvPr/>
        </p:nvSpPr>
        <p:spPr>
          <a:xfrm>
            <a:off x="6739128" y="4546949"/>
            <a:ext cx="12970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גוררים</a:t>
            </a:r>
            <a:endParaRPr lang="he-IL" sz="2800" dirty="0"/>
          </a:p>
        </p:txBody>
      </p:sp>
      <p:sp>
        <p:nvSpPr>
          <p:cNvPr id="28" name="סוגר מסולסל ימני 27"/>
          <p:cNvSpPr/>
          <p:nvPr/>
        </p:nvSpPr>
        <p:spPr>
          <a:xfrm rot="5400000">
            <a:off x="9704855" y="3074875"/>
            <a:ext cx="393192" cy="211850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TextBox 28"/>
          <p:cNvSpPr txBox="1"/>
          <p:nvPr/>
        </p:nvSpPr>
        <p:spPr>
          <a:xfrm>
            <a:off x="8726997" y="4693407"/>
            <a:ext cx="1898233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מדובר </a:t>
            </a:r>
            <a:r>
              <a:rPr lang="he-IL" sz="2800" dirty="0" err="1" smtClean="0"/>
              <a:t>בצי"ל</a:t>
            </a:r>
            <a:r>
              <a:rPr lang="he-IL" sz="2800" dirty="0" smtClean="0"/>
              <a:t> הטריוויאלי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678" y="3516637"/>
            <a:ext cx="372114" cy="23382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321" y="3455461"/>
            <a:ext cx="1141486" cy="34194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403" y="3492444"/>
            <a:ext cx="354514" cy="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7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 animBg="1"/>
      <p:bldP spid="23" grpId="0"/>
      <p:bldP spid="24" grpId="0" animBg="1"/>
      <p:bldP spid="27" grpId="0"/>
      <p:bldP spid="28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496550" y="1463674"/>
            <a:ext cx="12260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552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הוכיחו כי </a:t>
            </a:r>
            <a:endParaRPr lang="he-IL" sz="25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985" y="324626"/>
            <a:ext cx="3022857" cy="10479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61765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4" y="6429949"/>
            <a:ext cx="4696380" cy="2514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65450" y="1463674"/>
            <a:ext cx="212633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נניח כי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090" y="2097297"/>
            <a:ext cx="5113905" cy="911238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540" y="2097297"/>
            <a:ext cx="1150476" cy="911238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079" y="3409762"/>
            <a:ext cx="175238" cy="283810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698" y="3887165"/>
            <a:ext cx="1984000" cy="911238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079" y="5149823"/>
            <a:ext cx="175238" cy="283810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507" y="5546557"/>
            <a:ext cx="2432381" cy="26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427" y="1916177"/>
            <a:ext cx="1289524" cy="20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86324" y="2456096"/>
            <a:ext cx="353377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לא טריוויאלי למערכת משוואות</a:t>
            </a:r>
            <a:endParaRPr lang="he-IL" sz="2500" dirty="0"/>
          </a:p>
        </p:txBody>
      </p:sp>
      <p:sp>
        <p:nvSpPr>
          <p:cNvPr id="8" name="מלבן 7"/>
          <p:cNvSpPr/>
          <p:nvPr/>
        </p:nvSpPr>
        <p:spPr>
          <a:xfrm>
            <a:off x="4914900" y="1576258"/>
            <a:ext cx="3409949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83555" y="1757909"/>
            <a:ext cx="140052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err="1" smtClean="0"/>
              <a:t>בת"ל</a:t>
            </a:r>
            <a:endParaRPr lang="he-IL" sz="2500" dirty="0"/>
          </a:p>
        </p:txBody>
      </p:sp>
      <p:sp>
        <p:nvSpPr>
          <p:cNvPr id="10" name="TextBox 9"/>
          <p:cNvSpPr txBox="1"/>
          <p:nvPr/>
        </p:nvSpPr>
        <p:spPr>
          <a:xfrm>
            <a:off x="7220299" y="1757909"/>
            <a:ext cx="140052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האם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292361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496550" y="1463674"/>
            <a:ext cx="12260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552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 האם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760" y="324626"/>
            <a:ext cx="3476724" cy="10479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61765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r>
              <a:rPr lang="he-IL" sz="2500" dirty="0" smtClean="0"/>
              <a:t>?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4" y="6429949"/>
            <a:ext cx="4696380" cy="2514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001338" y="1463674"/>
            <a:ext cx="13904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נניח כי</a:t>
            </a:r>
            <a:endParaRPr lang="he-IL" sz="25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090" y="2097296"/>
            <a:ext cx="5507048" cy="91123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42" y="2097296"/>
            <a:ext cx="2573713" cy="91123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405" y="5603536"/>
            <a:ext cx="1031619" cy="16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01339" y="5968715"/>
            <a:ext cx="35337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שקול לקיומו של פתרון לא טריוויאלי למערכת משוואות</a:t>
            </a:r>
            <a:endParaRPr lang="he-IL" sz="2000" dirty="0"/>
          </a:p>
        </p:txBody>
      </p:sp>
      <p:sp>
        <p:nvSpPr>
          <p:cNvPr id="26" name="מלבן 25"/>
          <p:cNvSpPr/>
          <p:nvPr/>
        </p:nvSpPr>
        <p:spPr>
          <a:xfrm>
            <a:off x="9285990" y="5273648"/>
            <a:ext cx="2906010" cy="153961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086501" y="5445699"/>
            <a:ext cx="14005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1087450" y="5455298"/>
            <a:ext cx="14005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</a:t>
            </a:r>
            <a:endParaRPr lang="he-IL" sz="20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9233" y="3825393"/>
            <a:ext cx="437333" cy="14171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-90971" y="4315405"/>
            <a:ext cx="340655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 יש פתרון נוסף מלבד</a:t>
            </a:r>
            <a:endParaRPr lang="he-IL" sz="25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48" y="4911288"/>
            <a:ext cx="2432381" cy="26095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19960" y="5239768"/>
            <a:ext cx="5140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?</a:t>
            </a:r>
            <a:endParaRPr lang="he-IL" sz="25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09" y="4382080"/>
            <a:ext cx="2517333" cy="106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5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0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496550" y="1463674"/>
            <a:ext cx="12260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552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 האם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760" y="324626"/>
            <a:ext cx="3476724" cy="10479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61765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r>
              <a:rPr lang="he-IL" sz="2500" dirty="0" smtClean="0"/>
              <a:t>?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4" y="6429949"/>
            <a:ext cx="4696380" cy="25142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29" y="2255450"/>
            <a:ext cx="2207998" cy="91123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09" y="4382080"/>
            <a:ext cx="2517333" cy="106361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405" y="5603536"/>
            <a:ext cx="1031619" cy="16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01339" y="5968715"/>
            <a:ext cx="35337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שקול לקיומו של פתרון לא טריוויאלי למערכת משוואות</a:t>
            </a:r>
            <a:endParaRPr lang="he-IL" sz="2000" dirty="0"/>
          </a:p>
        </p:txBody>
      </p:sp>
      <p:sp>
        <p:nvSpPr>
          <p:cNvPr id="26" name="מלבן 25"/>
          <p:cNvSpPr/>
          <p:nvPr/>
        </p:nvSpPr>
        <p:spPr>
          <a:xfrm>
            <a:off x="9285990" y="5273648"/>
            <a:ext cx="2906010" cy="153961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086501" y="5445699"/>
            <a:ext cx="14005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1087450" y="5455298"/>
            <a:ext cx="14005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</a:t>
            </a:r>
            <a:endParaRPr lang="he-IL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-90971" y="4315405"/>
            <a:ext cx="340655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 יש פתרון נוסף מלבד</a:t>
            </a:r>
            <a:endParaRPr lang="he-IL" sz="25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48" y="4911288"/>
            <a:ext cx="2432381" cy="26095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19960" y="5239768"/>
            <a:ext cx="5140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?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323" y="2255450"/>
            <a:ext cx="2884569" cy="911238"/>
          </a:xfrm>
          <a:prstGeom prst="rect">
            <a:avLst/>
          </a:prstGeom>
        </p:spPr>
      </p:pic>
      <p:sp>
        <p:nvSpPr>
          <p:cNvPr id="29" name="כפל 28"/>
          <p:cNvSpPr/>
          <p:nvPr/>
        </p:nvSpPr>
        <p:spPr>
          <a:xfrm>
            <a:off x="1536848" y="345362"/>
            <a:ext cx="714375" cy="81301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0496550" y="2051653"/>
            <a:ext cx="12260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למשל </a:t>
            </a:r>
            <a:endParaRPr lang="he-IL" sz="25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700" y="2186382"/>
            <a:ext cx="2898285" cy="21638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975250" y="2565809"/>
            <a:ext cx="37473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 לא טריוויאלי למערכת,</a:t>
            </a:r>
            <a:endParaRPr lang="he-IL" sz="2500" dirty="0"/>
          </a:p>
        </p:txBody>
      </p:sp>
      <p:sp>
        <p:nvSpPr>
          <p:cNvPr id="36" name="TextBox 35"/>
          <p:cNvSpPr txBox="1"/>
          <p:nvPr/>
        </p:nvSpPr>
        <p:spPr>
          <a:xfrm>
            <a:off x="6937732" y="2563155"/>
            <a:ext cx="12260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ואכן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868" y="3405665"/>
            <a:ext cx="5246476" cy="91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4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496550" y="1463674"/>
            <a:ext cx="12260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753" y="634632"/>
            <a:ext cx="1482669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 האם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360" y="419876"/>
            <a:ext cx="4365181" cy="699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6465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r>
              <a:rPr lang="he-IL" sz="2500" dirty="0" smtClean="0"/>
              <a:t>?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4" y="6429949"/>
            <a:ext cx="4696380" cy="2514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001338" y="1463674"/>
            <a:ext cx="13904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נניח כי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091" y="2097296"/>
            <a:ext cx="6569145" cy="60800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17" y="2097295"/>
            <a:ext cx="3637330" cy="60800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405" y="5603536"/>
            <a:ext cx="1031619" cy="16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01339" y="5968715"/>
            <a:ext cx="35337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שקול לקיומו של פתרון לא טריוויאלי למערכת משוואות</a:t>
            </a:r>
            <a:endParaRPr lang="he-IL" sz="2000" dirty="0"/>
          </a:p>
        </p:txBody>
      </p:sp>
      <p:sp>
        <p:nvSpPr>
          <p:cNvPr id="26" name="מלבן 25"/>
          <p:cNvSpPr/>
          <p:nvPr/>
        </p:nvSpPr>
        <p:spPr>
          <a:xfrm>
            <a:off x="9285990" y="5273648"/>
            <a:ext cx="2906010" cy="153961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086501" y="5445699"/>
            <a:ext cx="14005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1087450" y="5455298"/>
            <a:ext cx="14005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</a:t>
            </a:r>
            <a:endParaRPr lang="he-IL" sz="20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9233" y="3825393"/>
            <a:ext cx="437333" cy="14171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-90971" y="4315405"/>
            <a:ext cx="340655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 יש פתרון נוסף מלבד</a:t>
            </a:r>
            <a:endParaRPr lang="he-IL" sz="25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48" y="4911288"/>
            <a:ext cx="2432381" cy="26095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19960" y="5239768"/>
            <a:ext cx="5140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?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09" y="4382080"/>
            <a:ext cx="2390857" cy="136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7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0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496550" y="1463674"/>
            <a:ext cx="12260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753" y="634632"/>
            <a:ext cx="1482669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 האם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360" y="419876"/>
            <a:ext cx="4365181" cy="699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6465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r>
              <a:rPr lang="he-IL" sz="2500" dirty="0" smtClean="0"/>
              <a:t>?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4" y="6429949"/>
            <a:ext cx="4696380" cy="25142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18" y="2097295"/>
            <a:ext cx="2011427" cy="121600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405" y="5603536"/>
            <a:ext cx="1031619" cy="16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01339" y="5968715"/>
            <a:ext cx="35337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שקול לקיומו של פתרון לא טריוויאלי למערכת משוואות</a:t>
            </a:r>
            <a:endParaRPr lang="he-IL" sz="2000" dirty="0"/>
          </a:p>
        </p:txBody>
      </p:sp>
      <p:sp>
        <p:nvSpPr>
          <p:cNvPr id="26" name="מלבן 25"/>
          <p:cNvSpPr/>
          <p:nvPr/>
        </p:nvSpPr>
        <p:spPr>
          <a:xfrm>
            <a:off x="9285990" y="5273648"/>
            <a:ext cx="2906010" cy="153961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086501" y="5445699"/>
            <a:ext cx="14005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1087450" y="5455298"/>
            <a:ext cx="14005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</a:t>
            </a:r>
            <a:endParaRPr lang="he-IL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-90971" y="4315405"/>
            <a:ext cx="340655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 יש פתרון נוסף מלבד</a:t>
            </a:r>
            <a:endParaRPr lang="he-IL" sz="25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48" y="4911288"/>
            <a:ext cx="2432381" cy="26095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19960" y="5239768"/>
            <a:ext cx="5140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?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09" y="4382080"/>
            <a:ext cx="2390857" cy="136685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744" y="2097293"/>
            <a:ext cx="3082666" cy="12160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88" y="353835"/>
            <a:ext cx="640544" cy="64054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471641" y="2388959"/>
            <a:ext cx="370468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יש רק את הפתרון </a:t>
            </a:r>
            <a:r>
              <a:rPr lang="he-IL" sz="2500" dirty="0" err="1" smtClean="0"/>
              <a:t>הטריוואלי</a:t>
            </a:r>
            <a:endParaRPr lang="he-IL" sz="25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790" y="3038064"/>
            <a:ext cx="2432381" cy="26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2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9285990" y="513343"/>
            <a:ext cx="243657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כמו שראינו: 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552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 האם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760" y="324626"/>
            <a:ext cx="3476724" cy="10479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61765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r>
              <a:rPr lang="he-IL" sz="2500" dirty="0" smtClean="0"/>
              <a:t>?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4" y="6429949"/>
            <a:ext cx="4696380" cy="25142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584" y="3060208"/>
            <a:ext cx="2207998" cy="91123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799" y="4396371"/>
            <a:ext cx="2517333" cy="106361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405" y="5603536"/>
            <a:ext cx="1031619" cy="16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01339" y="5968715"/>
            <a:ext cx="35337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שקול לקיומו של פתרון לא טריוויאלי למערכת משוואות</a:t>
            </a:r>
            <a:endParaRPr lang="he-IL" sz="2000" dirty="0"/>
          </a:p>
        </p:txBody>
      </p:sp>
      <p:sp>
        <p:nvSpPr>
          <p:cNvPr id="26" name="מלבן 25"/>
          <p:cNvSpPr/>
          <p:nvPr/>
        </p:nvSpPr>
        <p:spPr>
          <a:xfrm>
            <a:off x="9285990" y="5273648"/>
            <a:ext cx="2906010" cy="153961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086501" y="5445699"/>
            <a:ext cx="14005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1087450" y="5455298"/>
            <a:ext cx="14005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</a:t>
            </a:r>
            <a:endParaRPr lang="he-IL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6109804" y="3028987"/>
            <a:ext cx="340655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 יש פתרון נוסף מלבד</a:t>
            </a:r>
            <a:endParaRPr lang="he-IL" sz="25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323" y="3624870"/>
            <a:ext cx="2432381" cy="26095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20735" y="3953350"/>
            <a:ext cx="5140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?</a:t>
            </a:r>
            <a:endParaRPr lang="he-IL" sz="25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3655" y="2360051"/>
            <a:ext cx="437333" cy="14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2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יהא 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976" y="682257"/>
            <a:ext cx="1194668" cy="2496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067" y="651324"/>
            <a:ext cx="2752000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38975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ווקטורים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52800" y="513343"/>
            <a:ext cx="11049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23159" y="4641907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57" name="תמונה 5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51890"/>
            <a:ext cx="977143" cy="23428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106245" y="1953218"/>
            <a:ext cx="37338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יש רק את הפתרון הטריוויאלי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078" y="2084128"/>
            <a:ext cx="740953" cy="217143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42" y="2652665"/>
            <a:ext cx="3961906" cy="91123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503774" y="2869873"/>
            <a:ext cx="148911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כאשר</a:t>
            </a:r>
            <a:endParaRPr lang="he-IL" sz="2500" dirty="0"/>
          </a:p>
        </p:txBody>
      </p:sp>
      <p:sp>
        <p:nvSpPr>
          <p:cNvPr id="38" name="TextBox 37"/>
          <p:cNvSpPr txBox="1"/>
          <p:nvPr/>
        </p:nvSpPr>
        <p:spPr>
          <a:xfrm>
            <a:off x="3600451" y="3915297"/>
            <a:ext cx="264009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(כלומר לאחר דירוג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118" y="4089363"/>
            <a:ext cx="533333" cy="25295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88866" y="3915297"/>
            <a:ext cx="29067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אין משתנים חופשיים)</a:t>
            </a:r>
            <a:endParaRPr lang="he-IL" sz="25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880" y="5046446"/>
            <a:ext cx="2305524" cy="1062095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596" y="2883306"/>
            <a:ext cx="1638095" cy="20000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940670" y="2705121"/>
            <a:ext cx="10232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endParaRPr lang="he-IL" sz="25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308" y="2864507"/>
            <a:ext cx="546667" cy="177143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473104" y="1416714"/>
            <a:ext cx="148911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למערכת</a:t>
            </a:r>
            <a:endParaRPr lang="he-IL" sz="25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244" y="5561514"/>
            <a:ext cx="546667" cy="177143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305" y="5046446"/>
            <a:ext cx="3882668" cy="106209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892666" y="4960721"/>
            <a:ext cx="822290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500" dirty="0" smtClean="0"/>
              <a:t>כפל עמודה</a:t>
            </a:r>
            <a:endParaRPr lang="he-IL" sz="1500" dirty="0"/>
          </a:p>
        </p:txBody>
      </p:sp>
    </p:spTree>
    <p:extLst>
      <p:ext uri="{BB962C8B-B14F-4D97-AF65-F5344CB8AC3E}">
        <p14:creationId xmlns:p14="http://schemas.microsoft.com/office/powerpoint/2010/main" val="325996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יהא 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976" y="682257"/>
            <a:ext cx="1194668" cy="2496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067" y="651324"/>
            <a:ext cx="2752000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38975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ווקטורים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52800" y="513343"/>
            <a:ext cx="11049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23159" y="4641907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 אם</a:t>
            </a:r>
            <a:endParaRPr lang="he-IL" sz="2500" dirty="0"/>
          </a:p>
        </p:txBody>
      </p:sp>
      <p:pic>
        <p:nvPicPr>
          <p:cNvPr id="57" name="תמונה 5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51890"/>
            <a:ext cx="977143" cy="23428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106245" y="1953218"/>
            <a:ext cx="37338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יש רק את הפתרון הטריוויאלי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078" y="2084128"/>
            <a:ext cx="740953" cy="217143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42" y="2652665"/>
            <a:ext cx="3961906" cy="91123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503774" y="2869873"/>
            <a:ext cx="148911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כאשר</a:t>
            </a:r>
            <a:endParaRPr lang="he-IL" sz="2500" dirty="0"/>
          </a:p>
        </p:txBody>
      </p:sp>
      <p:sp>
        <p:nvSpPr>
          <p:cNvPr id="38" name="TextBox 37"/>
          <p:cNvSpPr txBox="1"/>
          <p:nvPr/>
        </p:nvSpPr>
        <p:spPr>
          <a:xfrm>
            <a:off x="3600451" y="3915297"/>
            <a:ext cx="264009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(כלומר לאחר דירוג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118" y="4089363"/>
            <a:ext cx="533333" cy="25295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88866" y="3915297"/>
            <a:ext cx="29067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אין משתנים חופשיים)</a:t>
            </a:r>
            <a:endParaRPr lang="he-IL" sz="2500" dirty="0"/>
          </a:p>
        </p:txBody>
      </p:sp>
      <p:pic>
        <p:nvPicPr>
          <p:cNvPr id="59" name="תמונה 5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596" y="2883306"/>
            <a:ext cx="1638095" cy="20000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940670" y="2705121"/>
            <a:ext cx="10232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endParaRPr lang="he-IL" sz="25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308" y="2864507"/>
            <a:ext cx="546667" cy="177143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473104" y="1416714"/>
            <a:ext cx="148911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למערכת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684" y="4820609"/>
            <a:ext cx="872381" cy="18285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705724" y="4641907"/>
            <a:ext cx="12874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(יותר מ 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09" y="4830135"/>
            <a:ext cx="260952" cy="14285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741669" y="4641907"/>
            <a:ext cx="169084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וקטורים ב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066" y="4772986"/>
            <a:ext cx="403809" cy="21714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181600" y="4641907"/>
            <a:ext cx="3352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500" dirty="0" smtClean="0"/>
              <a:t>(</a:t>
            </a:r>
            <a:endParaRPr lang="he-IL" sz="2500" dirty="0"/>
          </a:p>
        </p:txBody>
      </p:sp>
      <p:sp>
        <p:nvSpPr>
          <p:cNvPr id="53" name="TextBox 52"/>
          <p:cNvSpPr txBox="1"/>
          <p:nvPr/>
        </p:nvSpPr>
        <p:spPr>
          <a:xfrm>
            <a:off x="4473103" y="4641907"/>
            <a:ext cx="6680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708" y="4832636"/>
            <a:ext cx="1638095" cy="200000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1981329" y="4654451"/>
            <a:ext cx="75573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ת"ל</a:t>
            </a:r>
            <a:endParaRPr lang="he-IL" sz="2500" dirty="0"/>
          </a:p>
        </p:txBody>
      </p:sp>
      <p:sp>
        <p:nvSpPr>
          <p:cNvPr id="63" name="TextBox 62"/>
          <p:cNvSpPr txBox="1"/>
          <p:nvPr/>
        </p:nvSpPr>
        <p:spPr>
          <a:xfrm>
            <a:off x="10420349" y="5772794"/>
            <a:ext cx="134936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במטריצה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065" y="5897988"/>
            <a:ext cx="219048" cy="22666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6364358" y="5772794"/>
            <a:ext cx="337681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יש יותר עמודות משורות</a:t>
            </a:r>
            <a:endParaRPr lang="he-IL" sz="2500" dirty="0"/>
          </a:p>
        </p:txBody>
      </p:sp>
      <p:sp>
        <p:nvSpPr>
          <p:cNvPr id="66" name="TextBox 65"/>
          <p:cNvSpPr txBox="1"/>
          <p:nvPr/>
        </p:nvSpPr>
        <p:spPr>
          <a:xfrm>
            <a:off x="1508861" y="5772794"/>
            <a:ext cx="507823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ולכן בצורה מדורגת יהיה משתנה חופשי.</a:t>
            </a:r>
            <a:endParaRPr lang="he-IL" sz="2500" dirty="0"/>
          </a:p>
        </p:txBody>
      </p:sp>
      <p:sp>
        <p:nvSpPr>
          <p:cNvPr id="67" name="TextBox 66"/>
          <p:cNvSpPr txBox="1"/>
          <p:nvPr/>
        </p:nvSpPr>
        <p:spPr>
          <a:xfrm>
            <a:off x="9723159" y="5207350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59664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יהא 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976" y="682257"/>
            <a:ext cx="1194668" cy="2496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067" y="651324"/>
            <a:ext cx="2752000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38975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ווקטורים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52800" y="513343"/>
            <a:ext cx="11049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23159" y="4641907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 אם</a:t>
            </a:r>
            <a:endParaRPr lang="he-IL" sz="2500" dirty="0"/>
          </a:p>
        </p:txBody>
      </p:sp>
      <p:pic>
        <p:nvPicPr>
          <p:cNvPr id="57" name="תמונה 5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51890"/>
            <a:ext cx="977143" cy="23428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106245" y="1953218"/>
            <a:ext cx="37338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יש רק את הפתרון הטריוויאלי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078" y="2084128"/>
            <a:ext cx="740953" cy="217143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42" y="2652665"/>
            <a:ext cx="3961906" cy="91123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503774" y="2869873"/>
            <a:ext cx="148911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כאשר</a:t>
            </a:r>
            <a:endParaRPr lang="he-IL" sz="2500" dirty="0"/>
          </a:p>
        </p:txBody>
      </p:sp>
      <p:sp>
        <p:nvSpPr>
          <p:cNvPr id="38" name="TextBox 37"/>
          <p:cNvSpPr txBox="1"/>
          <p:nvPr/>
        </p:nvSpPr>
        <p:spPr>
          <a:xfrm>
            <a:off x="3600451" y="3915297"/>
            <a:ext cx="264009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(כלומר לאחר דירוג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118" y="4089363"/>
            <a:ext cx="533333" cy="25295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88866" y="3915297"/>
            <a:ext cx="29067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אין משתנים חופשיים)</a:t>
            </a:r>
            <a:endParaRPr lang="he-IL" sz="2500" dirty="0"/>
          </a:p>
        </p:txBody>
      </p:sp>
      <p:pic>
        <p:nvPicPr>
          <p:cNvPr id="59" name="תמונה 5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596" y="2883306"/>
            <a:ext cx="1638095" cy="20000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940670" y="2705121"/>
            <a:ext cx="10232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endParaRPr lang="he-IL" sz="25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308" y="2864507"/>
            <a:ext cx="546667" cy="177143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473104" y="1416714"/>
            <a:ext cx="148911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למערכת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684" y="4820609"/>
            <a:ext cx="872381" cy="18285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705724" y="4641907"/>
            <a:ext cx="12874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(יותר מ 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09" y="4830135"/>
            <a:ext cx="260952" cy="14285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741669" y="4641907"/>
            <a:ext cx="169084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וקטורים ב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066" y="4772986"/>
            <a:ext cx="403809" cy="21714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181600" y="4641907"/>
            <a:ext cx="3352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500" dirty="0" smtClean="0"/>
              <a:t>(</a:t>
            </a:r>
            <a:endParaRPr lang="he-IL" sz="2500" dirty="0"/>
          </a:p>
        </p:txBody>
      </p:sp>
      <p:sp>
        <p:nvSpPr>
          <p:cNvPr id="53" name="TextBox 52"/>
          <p:cNvSpPr txBox="1"/>
          <p:nvPr/>
        </p:nvSpPr>
        <p:spPr>
          <a:xfrm>
            <a:off x="4473103" y="4641907"/>
            <a:ext cx="6680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708" y="4832636"/>
            <a:ext cx="1638095" cy="200000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1981329" y="4654451"/>
            <a:ext cx="75573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ת"ל</a:t>
            </a:r>
            <a:endParaRPr lang="he-IL" sz="2500" dirty="0"/>
          </a:p>
        </p:txBody>
      </p:sp>
      <p:sp>
        <p:nvSpPr>
          <p:cNvPr id="34" name="TextBox 33"/>
          <p:cNvSpPr txBox="1"/>
          <p:nvPr/>
        </p:nvSpPr>
        <p:spPr>
          <a:xfrm>
            <a:off x="10101921" y="5300895"/>
            <a:ext cx="64451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684" y="5416565"/>
            <a:ext cx="872381" cy="24571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362701" y="5300895"/>
            <a:ext cx="258268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 צריך לבדוק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3" y="5428374"/>
            <a:ext cx="2267429" cy="683429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87" y="5470100"/>
            <a:ext cx="1971428" cy="683429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16542" y="6273701"/>
            <a:ext cx="75573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ת"ל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833" y="5522957"/>
            <a:ext cx="1122135" cy="30080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4866814" y="6273701"/>
            <a:ext cx="10272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290816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380" y="553037"/>
            <a:ext cx="1465600" cy="2730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1" y="461866"/>
            <a:ext cx="71437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משפט: עבור                  מטריצה ריבועית, מתקיים:</a:t>
            </a:r>
            <a:endParaRPr lang="en-US" sz="2500" dirty="0"/>
          </a:p>
        </p:txBody>
      </p:sp>
      <p:sp>
        <p:nvSpPr>
          <p:cNvPr id="18" name="TextBox 17"/>
          <p:cNvSpPr txBox="1"/>
          <p:nvPr/>
        </p:nvSpPr>
        <p:spPr>
          <a:xfrm>
            <a:off x="327404" y="1975624"/>
            <a:ext cx="68675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 </a:t>
            </a:r>
            <a:r>
              <a:rPr lang="en-US" sz="2800" dirty="0" smtClean="0"/>
              <a:t>A</a:t>
            </a:r>
            <a:r>
              <a:rPr lang="he-IL" sz="2800" dirty="0" smtClean="0"/>
              <a:t> הפיכה.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לכל מערכת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יש פתרון יחיד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קיימת מערכת</a:t>
            </a:r>
            <a:r>
              <a:rPr lang="en-US" sz="2800" dirty="0" smtClean="0"/>
              <a:t>    </a:t>
            </a:r>
            <a:r>
              <a:rPr lang="he-IL" sz="2800" dirty="0" smtClean="0"/>
              <a:t>           שיש לה פתרון יחיד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בצורה מדורגת של </a:t>
            </a:r>
            <a:r>
              <a:rPr lang="en-US" sz="2800" dirty="0" smtClean="0"/>
              <a:t>A</a:t>
            </a:r>
            <a:r>
              <a:rPr lang="he-IL" sz="2800" dirty="0" smtClean="0"/>
              <a:t> אין משתנים חופשיים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בצורה מדורגת של </a:t>
            </a:r>
            <a:r>
              <a:rPr lang="en-US" sz="2800" dirty="0" smtClean="0"/>
              <a:t>A</a:t>
            </a:r>
            <a:r>
              <a:rPr lang="he-IL" sz="2800" dirty="0" smtClean="0"/>
              <a:t> אין שורת אפסים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800" dirty="0" smtClean="0"/>
              <a:t>הצורה המדורגת קנונית של </a:t>
            </a:r>
            <a:r>
              <a:rPr lang="en-US" sz="2800" dirty="0" smtClean="0"/>
              <a:t>A</a:t>
            </a:r>
            <a:r>
              <a:rPr lang="he-IL" sz="2800" dirty="0" smtClean="0"/>
              <a:t> היא </a:t>
            </a:r>
            <a:r>
              <a:rPr lang="en-US" sz="2800" dirty="0" smtClean="0"/>
              <a:t>I</a:t>
            </a:r>
            <a:endParaRPr lang="he-IL" sz="2800" dirty="0" smtClean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831" y="2506009"/>
            <a:ext cx="1077333" cy="258133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556" y="2923772"/>
            <a:ext cx="1077333" cy="25813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201150" y="1258637"/>
            <a:ext cx="1149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הפיכה</a:t>
            </a:r>
            <a:endParaRPr lang="en-US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1402880"/>
            <a:ext cx="219048" cy="226667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512" y="1452404"/>
            <a:ext cx="546667" cy="177143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8" y="1359874"/>
            <a:ext cx="375466" cy="2432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756146" y="3263486"/>
            <a:ext cx="30289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עמודות </a:t>
            </a:r>
            <a:r>
              <a:rPr lang="en-US" sz="2500" dirty="0" smtClean="0"/>
              <a:t>A</a:t>
            </a:r>
            <a:r>
              <a:rPr lang="he-IL" sz="2500" dirty="0" smtClean="0"/>
              <a:t> </a:t>
            </a:r>
            <a:r>
              <a:rPr lang="he-IL" sz="2500" dirty="0" err="1" smtClean="0"/>
              <a:t>בת"ל</a:t>
            </a:r>
            <a:endParaRPr lang="en-US" sz="2500" dirty="0"/>
          </a:p>
        </p:txBody>
      </p:sp>
      <p:sp>
        <p:nvSpPr>
          <p:cNvPr id="28" name="TextBox 27"/>
          <p:cNvSpPr txBox="1"/>
          <p:nvPr/>
        </p:nvSpPr>
        <p:spPr>
          <a:xfrm>
            <a:off x="695326" y="1219864"/>
            <a:ext cx="35623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/>
              <a:t>עמודות </a:t>
            </a:r>
            <a:r>
              <a:rPr lang="en-US" sz="2500" dirty="0"/>
              <a:t>A</a:t>
            </a:r>
            <a:r>
              <a:rPr lang="he-IL" sz="2500" dirty="0"/>
              <a:t> פורשות את </a:t>
            </a:r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640" y="1452404"/>
            <a:ext cx="546667" cy="177143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5054" y="1359874"/>
            <a:ext cx="375466" cy="2432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019800" y="1986930"/>
            <a:ext cx="550545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הוכחה: ראינו כי הבאים שקולים</a:t>
            </a:r>
            <a:endParaRPr lang="en-US" sz="2500" dirty="0"/>
          </a:p>
        </p:txBody>
      </p:sp>
      <p:sp>
        <p:nvSpPr>
          <p:cNvPr id="32" name="TextBox 31"/>
          <p:cNvSpPr txBox="1"/>
          <p:nvPr/>
        </p:nvSpPr>
        <p:spPr>
          <a:xfrm>
            <a:off x="4968128" y="1277761"/>
            <a:ext cx="30289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עמודות </a:t>
            </a:r>
            <a:r>
              <a:rPr lang="en-US" sz="2500" dirty="0" smtClean="0"/>
              <a:t>A</a:t>
            </a:r>
            <a:r>
              <a:rPr lang="he-IL" sz="2500" dirty="0" smtClean="0"/>
              <a:t> </a:t>
            </a:r>
            <a:r>
              <a:rPr lang="he-IL" sz="2500" dirty="0" err="1" smtClean="0"/>
              <a:t>בת"ל</a:t>
            </a:r>
            <a:endParaRPr lang="en-US" sz="2500" dirty="0"/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219" y="3853888"/>
            <a:ext cx="375466" cy="2432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023179" y="3740540"/>
            <a:ext cx="29044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/>
              <a:t>עמודות </a:t>
            </a:r>
            <a:r>
              <a:rPr lang="en-US" sz="2500" dirty="0"/>
              <a:t>A</a:t>
            </a:r>
            <a:r>
              <a:rPr lang="he-IL" sz="2500" dirty="0"/>
              <a:t> פורשות את </a:t>
            </a:r>
          </a:p>
        </p:txBody>
      </p:sp>
      <p:cxnSp>
        <p:nvCxnSpPr>
          <p:cNvPr id="15" name="מחבר חץ ישר 14"/>
          <p:cNvCxnSpPr/>
          <p:nvPr/>
        </p:nvCxnSpPr>
        <p:spPr>
          <a:xfrm>
            <a:off x="7280653" y="3544759"/>
            <a:ext cx="1072772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/>
          <p:cNvCxnSpPr/>
          <p:nvPr/>
        </p:nvCxnSpPr>
        <p:spPr>
          <a:xfrm>
            <a:off x="7280653" y="3925759"/>
            <a:ext cx="1072772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62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  <p:bldP spid="31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7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4144.732"/>
  <p:tag name="LATEXADDIN" val="\documentclass{article}&#10;\usepackage{amsmath}&#10;\usepackage{amssymb}&#10;\usepackage{amsthm}&#10;\usepackage{xcolor}&#10;\pagestyle{empty}&#10;\begin{document}&#10;&#10;&#10;$\text{span}\left\{&#10;\left(\begin{array}{c}&#10;1\\&#10;-1\\&#10;0&#10;\end{array}\right),\left(\begin{array}{c}&#10;1\\&#10;1\\&#10;2&#10;\end{array}\right),\left(\begin{array}{c}&#10;2\\&#10;0\\&#10;2&#10;\end{array}\right),\left(\begin{array}{c}&#10;8\\&#10;-2\\&#10;6&#10;\end{array}\right)&#10;\right\}=&#10;\left\{&#10;\left(\begin{array}{c}&#10;x\\&#10;y\\&#10;z&#10;\end{array}\right)&#10;\mid z-x-y=0&#10;\right\}&#10;$&#10;\end{document}"/>
  <p:tag name="IGUANATEXSIZE" val="20"/>
  <p:tag name="IGUANATEXCURSOR" val="4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577.803"/>
  <p:tag name="LATEXADDIN" val="\documentclass{article}&#10;\usepackage{amsmath}&#10;\usepackage{amssymb}&#10;\usepackage{amsthm}&#10;\usepackage{xcolor}&#10;\pagestyle{empty}&#10;\begin{document}&#10;&#10;&#10;$=\text{span}\left\{ \left(\begin{array}{c}&#10;1\\&#10;-1\\&#10;0&#10;\end{array}\right),\left(\begin{array}{c}&#10;1\\&#10;1\\&#10;2&#10;\end{array}\right)\right\} 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2.7334"/>
  <p:tag name="LATEXADDIN" val="\documentclass{article}&#10;\usepackage{amsmath}&#10;\usepackage{amssymb}&#10;\usepackage{amsthm}&#10;\usepackage{xcolor}&#10;\pagestyle{empty}&#10;\begin{document}&#10;&#10;&#10;$0_V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8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448.819"/>
  <p:tag name="LATEXADDIN" val="\documentclass{article}&#10;\usepackage{amsmath}&#10;\usepackage{amssymb}&#10;\usepackage{amsthm}&#10;\usepackage{xcolor}&#10;\pagestyle{empty}&#10;\begin{document}&#10;&#10;&#10;$0_V=0v_{1}+0v_{2}+\cdots+0v_{n}$&#10;\end{document}"/>
  <p:tag name="IGUANATEXSIZE" val="25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81.927"/>
  <p:tag name="LATEXADDIN" val="\documentclass{article}&#10;\usepackage{amsmath}&#10;\usepackage{amssymb}&#10;\usepackage{amsthm}&#10;\usepackage{xcolor}&#10;\pagestyle{empty}&#10;\begin{document}&#10;&#10;&#10;$-2\left(\begin{array}{c}&#10;1\\&#10;2\\&#10;3&#10;\end{array}\right)+3\left(\begin{array}{c}&#10;2\\&#10;-4\\&#10;1&#10;\end{array}\right)+2\left(\begin{array}{c}&#10;-2\\&#10;8\\&#10;1.5&#10;\end{array}\right)=\left(\begin{array}{c}&#10;0\\&#10;0\\&#10;0&#10;\end{array}\right)$&#10;\end{document}"/>
  <p:tag name="IGUANATEXSIZE" val="25"/>
  <p:tag name="IGUANATEXCURSOR" val="3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221.597"/>
  <p:tag name="LATEXADDIN" val="\documentclass{article}&#10;\usepackage{amsmath}&#10;\usepackage{amssymb}&#10;\usepackage{amsthm}&#10;\usepackage{xcolor}&#10;\pagestyle{empty}&#10;\begin{document}&#10;&#10;&#10;$-2\left(\begin{array}{c}&#10;1\\&#10;2\\&#10;3&#10;\end{array}\right)+3\left(\begin{array}{c}&#10;2\\&#10;-4\\&#10;1&#10;\end{array}\right)+2\left(\begin{array}{c}&#10;-2\\&#10;8\\&#10;1.5&#10;\end{array}\right)+0\left(\begin{array}{c}&#10;5\\&#10;6\\&#10;7&#10;\end{array}\right)=\left(\begin{array}{c}&#10;0\\&#10;0\\&#10;0&#10;\end{array}\right)$&#10;\end{document}"/>
  <p:tag name="IGUANATEXSIZE" val="25"/>
  <p:tag name="IGUANATEXCURSOR" val="41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93.288"/>
  <p:tag name="LATEXADDIN" val="\documentclass{article}&#10;\usepackage{amsmath}&#10;\usepackage{amssymb}&#10;\usepackage{amsthm}&#10;\usepackage{xcolor}&#10;\pagestyle{empty}&#10;\begin{document}&#10;&#10;&#10;$– -2\left(\begin{array}{c}&#10;1\\&#10;2\\&#10;3&#10;\end{array}\right)+\left(\begin{array}{c}&#10;2\\&#10;4\\&#10;6&#10;\end{array}\right)=\left(\begin{array}{c}&#10;0\\&#10;0\\&#10;0&#10;\end{array}\right)$&#10;\end{document}"/>
  <p:tag name="IGUANATEXSIZE" val="25"/>
  <p:tag name="IGUANATEXCURSOR" val="3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5.793"/>
  <p:tag name="LATEXADDIN" val="\documentclass{article}&#10;\usepackage{amsmath}&#10;\usepackage{amssymb}&#10;\usepackage{amsthm}&#10;\usepackage{xcolor}&#10;\pagestyle{empty}&#10;\begin{document}&#10;&#10;&#10;$5\left(\begin{array}{c}&#10;0\\&#10;0\\&#10;0&#10;\end{array}\right)+0\left(\begin{array}{c}&#10;1\\&#10;2\\&#10;3&#10;\end{array}\right)=\left(\begin{array}{c}&#10;0\\&#10;0\\&#10;0&#10;\end{array}\right)$&#10;\end{document}"/>
  <p:tag name="IGUANATEXSIZE" val="25"/>
  <p:tag name="IGUANATEXCURSOR" val="3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81.927"/>
  <p:tag name="LATEXADDIN" val="\documentclass{article}&#10;\usepackage{amsmath}&#10;\usepackage{amssymb}&#10;\usepackage{amsthm}&#10;\usepackage{xcolor}&#10;\pagestyle{empty}&#10;\begin{document}&#10;&#10;&#10;$-2\left(\begin{array}{c}&#10;1\\&#10;2\\&#10;3&#10;\end{array}\right)+3\left(\begin{array}{c}&#10;2\\&#10;-4\\&#10;1&#10;\end{array}\right)+2\left(\begin{array}{c}&#10;-2\\&#10;8\\&#10;1.5&#10;\end{array}\right)=\left(\begin{array}{c}&#10;0\\&#10;0\\&#10;0&#10;\end{array}\right)$&#10;\end{document}"/>
  <p:tag name="IGUANATEXSIZE" val="25"/>
  <p:tag name="IGUANATEXCURSOR" val="3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221.597"/>
  <p:tag name="LATEXADDIN" val="\documentclass{article}&#10;\usepackage{amsmath}&#10;\usepackage{amssymb}&#10;\usepackage{amsthm}&#10;\usepackage{xcolor}&#10;\pagestyle{empty}&#10;\begin{document}&#10;&#10;&#10;$-2\left(\begin{array}{c}&#10;1\\&#10;2\\&#10;3&#10;\end{array}\right)+3\left(\begin{array}{c}&#10;2\\&#10;-4\\&#10;1&#10;\end{array}\right)+2\left(\begin{array}{c}&#10;-2\\&#10;8\\&#10;1.5&#10;\end{array}\right)+0\left(\begin{array}{c}&#10;5\\&#10;6\\&#10;7&#10;\end{array}\right)=\left(\begin{array}{c}&#10;0\\&#10;0\\&#10;0&#10;\end{array}\right)$&#10;\end{document}"/>
  <p:tag name="IGUANATEXSIZE" val="25"/>
  <p:tag name="IGUANATEXCURSOR" val="3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861.267"/>
  <p:tag name="LATEXADDIN" val="\documentclass{article}&#10;\usepackage{amsmath}&#10;\usepackage{amssymb}&#10;\usepackage{amsthm}&#10;\usepackage{xcolor}&#10;\pagestyle{empty}&#10;\begin{document}&#10;&#10;&#10;$-2\left(\begin{array}{c}&#10;1\\&#10;2\\&#10;3&#10;\end{array}\right)+3\left(\begin{array}{c}&#10;2\\&#10;-4\\&#10;1&#10;\end{array}\right)+2\left(\begin{array}{c}&#10;-2\\&#10;8\\&#10;1.5&#10;\end{array}\right)+0\left(\begin{array}{c}&#10;5\\&#10;6\\&#10;7&#10;\end{array}\right)+0\left(\begin{array}{c}&#10;2\\&#10;1\\&#10;2&#10;\end{array}\right)=\left(\begin{array}{c}&#10;0\\&#10;0\\&#10;0&#10;\end{array}\right)$&#10;\end{document}"/>
  <p:tag name="IGUANATEXSIZE" val="25"/>
  <p:tag name="IGUANATEXCURSOR" val="3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2.7334"/>
  <p:tag name="LATEXADDIN" val="\documentclass{article}&#10;\usepackage{amsmath}&#10;\usepackage{amssymb}&#10;\usepackage{amsthm}&#10;\usepackage{xcolor}&#10;\pagestyle{empty}&#10;\begin{document}&#10;&#10;&#10;$0_V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599.925"/>
  <p:tag name="LATEXADDIN" val="\documentclass{article}&#10;\usepackage{amsmath}&#10;\usepackage{amssymb}&#10;\usepackage{amsthm}&#10;\usepackage{xcolor}&#10;\pagestyle{empty}&#10;\begin{document}&#10;&#10;&#10;$0_V=1\cdot0_{V}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2373"/>
  <p:tag name="ORIGINALWIDTH" val="256.468"/>
  <p:tag name="LATEXADDIN" val="\documentclass{article}&#10;\usepackage{amsmath}&#10;\usepackage{amssymb}&#10;\usepackage{amsthm}&#10;\usepackage{xcolor}&#10;\pagestyle{empty}&#10;\begin{document}&#10;&#10;&#10;$+0v_{2}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257.2179"/>
  <p:tag name="LATEXADDIN" val="\documentclass{article}&#10;\usepackage{amsmath}&#10;\usepackage{amssymb}&#10;\usepackage{amsthm}&#10;\usepackage{xcolor}&#10;\pagestyle{empty}&#10;\begin{document}&#10;&#10;&#10;$+0v_{3}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9872"/>
  <p:tag name="ORIGINALWIDTH" val="588.6764"/>
  <p:tag name="LATEXADDIN" val="\documentclass{article}&#10;\usepackage{amsmath}&#10;\usepackage{amssymb}&#10;\usepackage{amsthm}&#10;\usepackage{xcolor}&#10;\pagestyle{empty}&#10;\begin{document}&#10;&#10;&#10;$+\cdots +0v_{n}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8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97.2254"/>
  <p:tag name="LATEXADDIN" val="\documentclass{article}&#10;\usepackage{amsmath}&#10;\usepackage{amssymb}&#10;\usepackage{amsthm}&#10;\usepackage{xcolor}&#10;\pagestyle{empty}&#10;\begin{document}&#10;&#10;&#10;$(\Leftarrow)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9872"/>
  <p:tag name="ORIGINALWIDTH" val="1599.55"/>
  <p:tag name="LATEXADDIN" val="\documentclass{article}&#10;\usepackage{amsmath}&#10;\usepackage{amssymb}&#10;\usepackage{amsthm}&#10;\usepackage{xcolor}&#10;\pagestyle{empty}&#10;\begin{document}&#10;&#10;&#10;$\alpha_1 v_1 +\alpha_2v_2 +\cdots +\alpha_nv_n=0$&#10;\end{document}"/>
  <p:tag name="IGUANATEXSIZE" val="25"/>
  <p:tag name="IGUANATEXCURSOR" val="19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354.7057"/>
  <p:tag name="LATEXADDIN" val="\documentclass{article}&#10;\usepackage{amsmath}&#10;\usepackage{amssymb}&#10;\usepackage{amsthm}&#10;\usepackage{xcolor}&#10;\pagestyle{empty}&#10;\begin{document}&#10;&#10;&#10;$\alpha_1\neq 0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.2317"/>
  <p:tag name="ORIGINALWIDTH" val="1769.779"/>
  <p:tag name="LATEXADDIN" val="\documentclass{article}&#10;\usepackage{amsmath}&#10;\usepackage{amssymb}&#10;\usepackage{amsthm}&#10;\usepackage{xcolor}&#10;\pagestyle{empty}&#10;\begin{document}&#10;&#10;&#10;$v_1 =-\frac{\alpha_2}{\alpha_1}v_2 -\frac{\alpha_3}{\alpha_1}v_3 -\cdots -\frac{\alpha_n}{\alpha_1}v_n$&#10;\end{document}"/>
  <p:tag name="IGUANATEXSIZE" val="25"/>
  <p:tag name="IGUANATEXCURSOR" val="2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2354"/>
  <p:tag name="ORIGINALWIDTH" val="340.4574"/>
  <p:tag name="LATEXADDIN" val="\documentclass{article}&#10;\usepackage{amsmath}&#10;\usepackage{amssymb}&#10;\usepackage{amsthm}&#10;\usepackage{xcolor}&#10;\pagestyle{empty}&#10;\begin{document}&#10;&#10;&#10;$\alpha_i\neq 0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.2317"/>
  <p:tag name="ORIGINALWIDTH" val="194.9756"/>
  <p:tag name="LATEXADDIN" val="\documentclass{article}&#10;\usepackage{amsmath}&#10;\usepackage{amssymb}&#10;\usepackage{amsthm}&#10;\usepackage{xcolor}&#10;\pagestyle{empty}&#10;\begin{document}&#10;&#10;&#10;$\alpha_i^{-1}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24071"/>
  <p:tag name="ORIGINALWIDTH" val="87.73905"/>
  <p:tag name="LATEXADDIN" val="\documentclass{article}&#10;\usepackage{amsmath}&#10;\usepackage{amssymb}&#10;\usepackage{amsthm}&#10;\usepackage{xcolor}&#10;\pagestyle{empty}&#10;\begin{document}&#10;&#10;&#10;$v_i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97.2254"/>
  <p:tag name="LATEXADDIN" val="\documentclass{article}&#10;\usepackage{amsmath}&#10;\usepackage{amssymb}&#10;\usepackage{amsthm}&#10;\usepackage{xcolor}&#10;\pagestyle{empty}&#10;\begin{document}&#10;&#10;&#10;$(\Rightarrow)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8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8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272.9659"/>
  <p:tag name="LATEXADDIN" val="\documentclass{article}&#10;\usepackage{amsmath}&#10;\usepackage{amssymb}&#10;\usepackage{amsthm}&#10;\usepackage{xcolor}&#10;\pagestyle{empty}&#10;\begin{document}&#10;&#10;&#10;$v_{1},v_{2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12.8984"/>
  <p:tag name="LATEXADDIN" val="\documentclass{article}&#10;\usepackage{amsmath}&#10;\usepackage{amssymb}&#10;\usepackage{amsthm}&#10;\usepackage{xcolor}&#10;\pagestyle{empty}&#10;\begin{document}&#10;&#10;&#10;$\left(\begin{array}{c}&#10;2\\&#10;2\\&#10;2&#10;\end{array}\right),\left(\begin{array}{c}&#10;8\\&#10;8\\&#10;8&#10;\end{array}\right)$&#10;\end{document}"/>
  <p:tag name="IGUANATEXSIZE" val="20"/>
  <p:tag name="IGUANATEXCURSOR" val="2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007.124"/>
  <p:tag name="LATEXADDIN" val="\documentclass{article}&#10;\usepackage{amsmath}&#10;\usepackage{amssymb}&#10;\usepackage{amsthm}&#10;\usepackage{xcolor}&#10;\pagestyle{empty}&#10;\begin{document}&#10;&#10;&#10;$\left(\begin{array}{c}&#10;-2\\&#10;-3\\&#10;2&#10;\end{array}\right),\left(\begin{array}{c}&#10;3\\&#10;4.5\\&#10;-3&#10;\end{array}\right)$&#10;\end{document}"/>
  <p:tag name="IGUANATEXSIZE" val="20"/>
  <p:tag name="IGUANATEXCURSOR" val="2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12.8984"/>
  <p:tag name="LATEXADDIN" val="\documentclass{article}&#10;\usepackage{amsmath}&#10;\usepackage{amssymb}&#10;\usepackage{amsthm}&#10;\usepackage{xcolor}&#10;\pagestyle{empty}&#10;\begin{document}&#10;&#10;&#10;$\left(\begin{array}{c}&#10;0\\&#10;1\\&#10;2&#10;\end{array}\right),\left(\begin{array}{c}&#10;0\\&#10;2\\&#10;4&#10;\end{array}\right)$&#10;\end{document}"/>
  <p:tag name="IGUANATEXSIZE" val="20"/>
  <p:tag name="IGUANATEXCURSOR" val="2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12.8984"/>
  <p:tag name="LATEXADDIN" val="\documentclass{article}&#10;\usepackage{amsmath}&#10;\usepackage{amssymb}&#10;\usepackage{amsthm}&#10;\usepackage{xcolor}&#10;\pagestyle{empty}&#10;\begin{document}&#10;&#10;&#10;$\left(\begin{array}{c}&#10;3\\&#10;1\\&#10;2&#10;\end{array}\right),\left(\begin{array}{c}&#10;0\\&#10;0\\&#10;0&#10;\end{array}\right)$&#10;\end{document}"/>
  <p:tag name="IGUANATEXSIZE" val="20"/>
  <p:tag name="IGUANATEXCURSOR" val="2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12.8984"/>
  <p:tag name="LATEXADDIN" val="\documentclass{article}&#10;\usepackage{amsmath}&#10;\usepackage{amssymb}&#10;\usepackage{amsthm}&#10;\usepackage{xcolor}&#10;\pagestyle{empty}&#10;\begin{document}&#10;&#10;&#10;$\left(\begin{array}{c}&#10;2\\&#10;3\\&#10;2&#10;\end{array}\right),\left(\begin{array}{c}&#10;8\\&#10;8\\&#10;8&#10;\end{array}\right)$&#10;\end{document}"/>
  <p:tag name="IGUANATEXSIZE" val="20"/>
  <p:tag name="IGUANATEXCURSOR" val="2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12.8984"/>
  <p:tag name="LATEXADDIN" val="\documentclass{article}&#10;\usepackage{amsmath}&#10;\usepackage{amssymb}&#10;\usepackage{amsthm}&#10;\usepackage{xcolor}&#10;\pagestyle{empty}&#10;\begin{document}&#10;&#10;&#10;$\left(\begin{array}{c}&#10;2\\&#10;2\\&#10;2&#10;\end{array}\right),\left(\begin{array}{c}&#10;0\\&#10;0\\&#10;8&#10;\end{array}\right)$&#10;\end{document}"/>
  <p:tag name="IGUANATEXSIZE" val="20"/>
  <p:tag name="IGUANATEXCURSOR" val="2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24071"/>
  <p:tag name="ORIGINALWIDTH" val="114.7357"/>
  <p:tag name="LATEXADDIN" val="\documentclass{article}&#10;\usepackage{amsmath}&#10;\usepackage{amssymb}&#10;\usepackage{amsthm}&#10;\usepackage{xcolor}&#10;\pagestyle{empty}&#10;\begin{document}&#10;&#10;&#10;$v_{n}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381.702"/>
  <p:tag name="LATEXADDIN" val="\documentclass{article}&#10;\usepackage{amsmath}&#10;\usepackage{amssymb}&#10;\usepackage{amsthm}&#10;\usepackage{xcolor}&#10;\pagestyle{empty}&#10;\begin{document}&#10;&#10;$&#10;\text{span}\{v_1,\dots ,v_{n-1},v_n\}=&#10;\text{span}\{v_1,\dots ,v_{n-1}\}&#10;$&#10;\end{document}"/>
  <p:tag name="IGUANATEXSIZE" val="25"/>
  <p:tag name="IGUANATEXCURSOR" val="2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67.7165"/>
  <p:tag name="LATEXADDIN" val="\documentclass{article}&#10;\usepackage{amsmath}&#10;\usepackage{amssymb}&#10;\usepackage{amsthm}&#10;\usepackage{xcolor}&#10;\pagestyle{empty}&#10;\begin{document}&#10;&#10;&#10;$:(\Leftarrow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67.7165"/>
  <p:tag name="LATEXADDIN" val="\documentclass{article}&#10;\usepackage{amsmath}&#10;\usepackage{amssymb}&#10;\usepackage{amsthm}&#10;\usepackage{xcolor}&#10;\pagestyle{empty}&#10;\begin{document}&#10;&#10;&#10;$:(\Rightarrow)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381.702"/>
  <p:tag name="LATEXADDIN" val="\documentclass{article}&#10;\usepackage{amsmath}&#10;\usepackage{amssymb}&#10;\usepackage{amsthm}&#10;\usepackage{xcolor}&#10;\pagestyle{empty}&#10;\begin{document}&#10;&#10;$&#10; \text{span}\{v_1,\dots ,v_{n-1},v_n\}=&#10;\text{span}\{v_1,\dots ,v_{n-1}\}&#10;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9.4788"/>
  <p:tag name="LATEXADDIN" val="\documentclass{article}&#10;\usepackage{amsmath}&#10;\usepackage{amssymb}&#10;\usepackage{amsthm}&#10;\usepackage{xcolor}&#10;\pagestyle{empty}&#10;\begin{document}&#10;&#10;&#10;$(\supseteq)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9.4788"/>
  <p:tag name="LATEXADDIN" val="\documentclass{article}&#10;\usepackage{amsmath}&#10;\usepackage{amssymb}&#10;\usepackage{amsthm}&#10;\usepackage{xcolor}&#10;\pagestyle{empty}&#10;\begin{document}&#10;&#10;&#10;$(\subseteq)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010.124"/>
  <p:tag name="LATEXADDIN" val="\documentclass{article}&#10;\usepackage{amsmath}&#10;\usepackage{amssymb}&#10;\usepackage{amsthm}&#10;\usepackage{xcolor}&#10;\pagestyle{empty}&#10;\begin{document}&#10;&#10;$&#10;\text{span}\{v_1,\dots ,v_{n-1}\}&#10;$&#10;\end{document}"/>
  <p:tag name="IGUANATEXSIZE" val="25"/>
  <p:tag name="IGUANATEXCURSOR" val="1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918.6352"/>
  <p:tag name="LATEXADDIN" val="\documentclass{article}&#10;\usepackage{amsmath}&#10;\usepackage{amssymb}&#10;\usepackage{amsthm}&#10;\usepackage{xcolor}&#10;\pagestyle{empty}&#10;\begin{document}&#10;&#10;$&#10;\{ \phantom{v_1,\dots ,v_{n-1},} v_n\}&#10;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6.73788"/>
  <p:tag name="ORIGINALWIDTH" val="77.24032"/>
  <p:tag name="LATEXADDIN" val="\documentclass{article}&#10;\usepackage{amsmath}&#10;\usepackage{amssymb}&#10;\usepackage{amsthm}&#10;\usepackage{xcolor}&#10;\pagestyle{empty}&#10;\begin{document}&#10;&#10;$&#10;\subseteq &#10;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71.1661"/>
  <p:tag name="LATEXADDIN" val="\documentclass{article}&#10;\usepackage{amsmath}&#10;\usepackage{amssymb}&#10;\usepackage{amsthm}&#10;\usepackage{xcolor}&#10;\pagestyle{empty}&#10;\begin{document}&#10;&#10;$&#10; v_1,\dots ,v_{n-1},\phantom{ v_n}&#10;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232.4709"/>
  <p:tag name="LATEXADDIN" val="\documentclass{article}&#10;\usepackage{amsmath}&#10;\usepackage{amssymb}&#10;\usepackage{amsthm}&#10;\usepackage{xcolor}&#10;\pagestyle{empty}&#10;\begin{document}&#10;&#10;&#10;$v_n\in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5.49307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9872"/>
  <p:tag name="ORIGINALWIDTH" val="1468.317"/>
  <p:tag name="LATEXADDIN" val="\documentclass{article}&#10;\usepackage{amsmath}&#10;\usepackage{amssymb}&#10;\usepackage{amsthm}&#10;\usepackage{xcolor}&#10;\pagestyle{empty}&#10;\begin{document}&#10;&#10;&#10;$\alpha_{1}v_{1}+\alpha_{2}v_{2}+\cdots\alpha_{n}v_{n}=0&#10;$&#10;\end{document}"/>
  <p:tag name="IGUANATEXSIZE" val="33"/>
  <p:tag name="IGUANATEXCURSOR" val="2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&#10;$&#10;\end{document}"/>
  <p:tag name="IGUANATEXSIZE" val="33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9872"/>
  <p:tag name="ORIGINALWIDTH" val="340.4574"/>
  <p:tag name="LATEXADDIN" val="\documentclass{article}&#10;\usepackage{amsmath}&#10;\usepackage{amssymb}&#10;\usepackage{amsthm}&#10;\usepackage{xcolor}&#10;\pagestyle{empty}&#10;\begin{document}&#10;&#10;&#10;$ \alpha_i =0$&#10;\end{document}"/>
  <p:tag name="IGUANATEXSIZE" val="33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105.7368"/>
  <p:tag name="LATEXADDIN" val="\documentclass{article}&#10;\usepackage{amsmath}&#10;\usepackage{amssymb}&#10;\usepackage{amsthm}&#10;\usepackage{xcolor}&#10;\pagestyle{empty}&#10;\begin{document}&#10;&#10;&#10;$\forall i$&#10;\end{document}"/>
  <p:tag name="IGUANATEXSIZE" val="33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293.588"/>
  <p:tag name="LATEXADDIN" val="\documentclass{article}&#10;\usepackage{amsmath}&#10;\usepackage{amssymb}&#10;\usepackage{amsthm}&#10;\usepackage{xcolor}&#10;\pagestyle{empty}&#10;\begin{document}&#10;&#10;&#10;$\left(\begin{array}{c}&#10;1\\&#10;0\\&#10;0&#10;\end{array}\right),\left(\begin{array}{c}&#10;0\\&#10;1\\&#10;0&#10;\end{array}\right),\left(\begin{array}{c}&#10;0\\&#10;0\\&#10;1&#10;\end{array}\right)$&#10;\end{document}"/>
  <p:tag name="IGUANATEXSIZE" val="23"/>
  <p:tag name="IGUANATEXCURSOR" val="29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311.211"/>
  <p:tag name="LATEXADDIN" val="\documentclass{article}&#10;\usepackage{amsmath}&#10;\usepackage{amssymb}&#10;\usepackage{amsthm}&#10;\usepackage{xcolor}&#10;\pagestyle{empty}&#10;\begin{document}&#10;&#10;&#10;$[\alpha_{1}v_{1}+\alpha_{2}v_{2}+\cdots\alpha_{n}v_{n}=0]&#10;\Rightarrow [\forall i\;\; \alpha_i=0]$&#10;\end{document}"/>
  <p:tag name="IGUANATEXSIZE" val="20"/>
  <p:tag name="IGUANATEXCURSOR" val="2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16.685"/>
  <p:tag name="LATEXADDIN" val="\documentclass{article}&#10;\usepackage{amsmath}&#10;\usepackage{amssymb}&#10;\usepackage{amsthm}&#10;\usepackage{xcolor}&#10;\pagestyle{empty}&#10;\begin{document}&#10;&#10;&#10;$\alpha_{1}\left(\begin{array}{c}&#10;1\\&#10;0\\&#10;0&#10;\end{array}\right)+\alpha_{2}\left(\begin{array}{c}&#10;0\\&#10;1\\&#10;0&#10;\end{array}\right)+\alpha_{3}\left(\begin{array}{c}&#10;0\\&#10;0\\&#10;1&#10;\end{array}\right)=\left(\begin{array}{c}&#10;0\\&#10;0\\&#10;0&#10;\end{array}\right)$&#10;\end{document}"/>
  <p:tag name="IGUANATEXSIZE" val="20"/>
  <p:tag name="IGUANATEXCURSOR" val="3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566.1792"/>
  <p:tag name="LATEXADDIN" val="\documentclass{article}&#10;\usepackage{amsmath}&#10;\usepackage{amssymb}&#10;\usepackage{amsthm}&#10;\usepackage{xcolor}&#10;\pagestyle{empty}&#10;\begin{document}&#10;&#10;&#10;$\left(\begin{array}{c}&#10;\alpha_{1}\\&#10;\alpha_{2}\\&#10;\alpha_{3}&#10;\end{array}\right)=$&#10;\end{document}"/>
  <p:tag name="IGUANATEXSIZE" val="20"/>
  <p:tag name="IGUANATEXCURSOR" val="22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76.3779"/>
  <p:tag name="LATEXADDIN" val="\documentclass{article}&#10;\usepackage{amsmath}&#10;\usepackage{amssymb}&#10;\usepackage{amsthm}&#10;\usepackage{xcolor}&#10;\pagestyle{empty}&#10;\begin{document}&#10;&#10;&#10;$\left(\begin{array}{c}&#10;\alpha_{1}\\&#10;\alpha_{2}\\&#10;\alpha_{3}&#10;\end{array}\right)=\left(\begin{array}{c}&#10;0\\&#10;0\\&#10;0&#10;\end{array}\right)$&#10;\end{document}"/>
  <p:tag name="IGUANATEXSIZE" val="20"/>
  <p:tag name="IGUANATEXCURSOR" val="2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957.6303"/>
  <p:tag name="LATEXADDIN" val="\documentclass{article}&#10;\usepackage{amsmath}&#10;\usepackage{amssymb}&#10;\usepackage{amsthm}&#10;\usepackage{xcolor}&#10;\pagestyle{empty}&#10;\begin{document}&#10;&#10;&#10;$\alpha_1 =\alpha_2 =\alpha_3=0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 v_{1},\dots,v_{n} $&#10;\end{document}"/>
  <p:tag name="IGUANATEXSIZE" val="25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87.814"/>
  <p:tag name="LATEXADDIN" val="\documentclass{article}&#10;\usepackage{amsmath}&#10;\usepackage{amssymb}&#10;\usepackage{amsthm}&#10;\usepackage{xcolor}&#10;\pagestyle{empty}&#10;\begin{document}&#10;&#10;&#10;$\left(\begin{array}{c}&#10;1\\&#10;2\\&#10;1&#10;\end{array}\right),\left(\begin{array}{c}&#10;-1\\&#10;-3\\&#10;0&#10;\end{array}\right),\left(\begin{array}{c}&#10;0\\&#10;-1\\&#10;1&#10;\end{array}\right)$&#10;\end{document}"/>
  <p:tag name="IGUANATEXSIZE" val="23"/>
  <p:tag name="IGUANATEXCURSOR" val="3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311.211"/>
  <p:tag name="LATEXADDIN" val="\documentclass{article}&#10;\usepackage{amsmath}&#10;\usepackage{amssymb}&#10;\usepackage{amsthm}&#10;\usepackage{xcolor}&#10;\pagestyle{empty}&#10;\begin{document}&#10;&#10;&#10;$[\alpha_{1}v_{1}+\alpha_{2}v_{2}+\cdots\alpha_{n}v_{n}=0]&#10;\Rightarrow [\forall i\;\; \alpha_i=0]$&#10;\end{document}"/>
  <p:tag name="IGUANATEXSIZE" val="20"/>
  <p:tag name="IGUANATEXCURSOR" val="2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710.161"/>
  <p:tag name="LATEXADDIN" val="\documentclass{article}&#10;\usepackage{amsmath}&#10;\usepackage{amssymb}&#10;\usepackage{amsthm}&#10;\usepackage{xcolor}&#10;\pagestyle{empty}&#10;\begin{document}&#10;&#10;&#10;$\alpha_{1}\left(\begin{array}{c}&#10;1\\&#10;2\\&#10;1&#10;\end{array}\right)+\alpha_{2}\left(\begin{array}{c}&#10;-1\\&#10;-3\\&#10;0&#10;\end{array}\right)+\alpha_{3}\left(\begin{array}{c}&#10;0\\&#10;-1\\&#10;1&#10;\end{array}\right)=\left(\begin{array}{c}&#10;0\\&#10;0\\&#10;0&#10;\end{array}\right)$&#10;\end{document}"/>
  <p:tag name="IGUANATEXSIZE" val="20"/>
  <p:tag name="IGUANATEXCURSOR" val="3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266.592"/>
  <p:tag name="LATEXADDIN" val="\documentclass{article}&#10;\usepackage{amsmath}&#10;\usepackage{amssymb}&#10;\usepackage{amsthm}&#10;\usepackage{xcolor}&#10;\pagestyle{empty}&#10;\begin{document}&#10;&#10;&#10;$\left(\begin{array}{c}&#10;\alpha_{1}-\alpha_{2}\\&#10;2\alpha_{1}-3\alpha_{2}-\alpha_{3}\\&#10;\alpha_{1}+\alpha_{3}&#10;\end{array}\right)=$&#10;\end{document}"/>
  <p:tag name="IGUANATEXSIZE" val="20"/>
  <p:tag name="IGUANATEXCURSOR" val="2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 v_{1},\dots,v_{n}$&#10;\end{document}"/>
  <p:tag name="IGUANATEXSIZE" val="20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0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957.6303"/>
  <p:tag name="LATEXADDIN" val="\documentclass{article}&#10;\usepackage{amsmath}&#10;\usepackage{amssymb}&#10;\usepackage{amsthm}&#10;\usepackage{xcolor}&#10;\pagestyle{empty}&#10;\begin{document}&#10;&#10;&#10;$\alpha_1 =\alpha_2 =\alpha_3=0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3.4346"/>
  <p:tag name="ORIGINALWIDTH" val="1238.845"/>
  <p:tag name="LATEXADDIN" val="\documentclass{article}&#10;\usepackage{amsmath}&#10;\usepackage{amssymb}&#10;\usepackage{amsthm}&#10;\usepackage{xcolor}&#10;\pagestyle{empty}&#10;\begin{document}&#10;&#10;&#10;$\begin{cases}&#10;\alpha_{1}-\alpha_{2} &amp; =0\\&#10;2\alpha_{1}-3\alpha_{2}-\alpha_{3} &amp; =0\\&#10;\alpha_{1}+\alpha_{3} &amp; =0&#10;\end{cases}$&#10;\end{document}"/>
  <p:tag name="IGUANATEXSIZE" val="20"/>
  <p:tag name="IGUANATEXCURSOR" val="2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87.814"/>
  <p:tag name="LATEXADDIN" val="\documentclass{article}&#10;\usepackage{amsmath}&#10;\usepackage{amssymb}&#10;\usepackage{amsthm}&#10;\usepackage{xcolor}&#10;\pagestyle{empty}&#10;\begin{document}&#10;&#10;&#10;$\left(\begin{array}{c}&#10;1\\&#10;2\\&#10;1&#10;\end{array}\right),\left(\begin{array}{c}&#10;-1\\&#10;-3\\&#10;0&#10;\end{array}\right),\left(\begin{array}{c}&#10;0\\&#10;-1\\&#10;1&#10;\end{array}\right)$&#10;\end{document}"/>
  <p:tag name="IGUANATEXSIZE" val="23"/>
  <p:tag name="IGUANATEXCURSOR" val="3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311.211"/>
  <p:tag name="LATEXADDIN" val="\documentclass{article}&#10;\usepackage{amsmath}&#10;\usepackage{amssymb}&#10;\usepackage{amsthm}&#10;\usepackage{xcolor}&#10;\pagestyle{empty}&#10;\begin{document}&#10;&#10;&#10;$[\alpha_{1}v_{1}+\alpha_{2}v_{2}+\cdots\alpha_{n}v_{n}=0]&#10;\Rightarrow [\forall i\;\; \alpha_i=0]$&#10;\end{document}"/>
  <p:tag name="IGUANATEXSIZE" val="20"/>
  <p:tag name="IGUANATEXCURSOR" val="2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086.614"/>
  <p:tag name="LATEXADDIN" val="\documentclass{article}&#10;\usepackage{amsmath}&#10;\usepackage{amssymb}&#10;\usepackage{amsthm}&#10;\usepackage{xcolor}&#10;\pagestyle{empty}&#10;\begin{document}&#10;&#10;&#10;$\left(\begin{array}{ccc|c}&#10;1 &amp; -1 &amp; 0 &amp; 0\\&#10;2 &amp; -3 &amp; -1 &amp; 0\\&#10;1 &amp; 0 &amp; 1 &amp; 0&#10;\end{array}\right)$&#10;\end{document}"/>
  <p:tag name="IGUANATEXSIZE" val="20"/>
  <p:tag name="IGUANATEXCURSOR" val="2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3.4346"/>
  <p:tag name="ORIGINALWIDTH" val="1238.845"/>
  <p:tag name="LATEXADDIN" val="\documentclass{article}&#10;\usepackage{amsmath}&#10;\usepackage{amssymb}&#10;\usepackage{amsthm}&#10;\usepackage{xcolor}&#10;\pagestyle{empty}&#10;\begin{document}&#10;&#10;&#10;$\begin{cases}&#10;\alpha_{1}-\alpha_{2} &amp; =0\\&#10;2\alpha_{1}-3\alpha_{2}-\alpha_{3} &amp; =0\\&#10;\alpha_{1}+\alpha_{3} &amp; =0&#10;\end{cases}$&#10;\end{document}"/>
  <p:tag name="IGUANATEXSIZE" val="20"/>
  <p:tag name="IGUANATEXCURSOR" val="2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 v_{1},\dots,v_{n}$&#10;\end{document}"/>
  <p:tag name="IGUANATEXSIZE" val="20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957.6303"/>
  <p:tag name="LATEXADDIN" val="\documentclass{article}&#10;\usepackage{amsmath}&#10;\usepackage{amssymb}&#10;\usepackage{amsthm}&#10;\usepackage{xcolor}&#10;\pagestyle{empty}&#10;\begin{document}&#10;&#10;&#10;$\alpha_1 =\alpha_2 =\alpha_3=0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19.573"/>
  <p:tag name="LATEXADDIN" val="\documentclass{article}&#10;\usepackage{amsmath}&#10;\usepackage{amssymb}&#10;\usepackage{amsthm}&#10;\usepackage{xcolor}&#10;\pagestyle{empty}&#10;\begin{document}&#10;&#10;&#10;$\to \cdots \to \left(\begin{array}{ccc|c}&#10;1 &amp; 0 &amp; 1 &amp; 0\\&#10;0 &amp; 1 &amp; 1 &amp; 0\\&#10;0 &amp; 0 &amp; 0 &amp; 0&#10;\end{array}\right)$&#10;\end{document}"/>
  <p:tag name="IGUANATEXSIZE" val="20"/>
  <p:tag name="IGUANATEXCURSOR" val="2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1426.322"/>
  <p:tag name="LATEXADDIN" val="\documentclass{article}&#10;\usepackage{amsmath}&#10;\usepackage{amssymb}&#10;\usepackage{amsthm}&#10;\usepackage{xcolor}&#10;\pagestyle{empty}&#10;\begin{document}&#10;&#10;&#10;$ \alpha_{1}=-2,\,\alpha_{2}=-2,\, \alpha_{3}=2$&#10;\end{document}"/>
  <p:tag name="IGUANATEXSIZE" val="20"/>
  <p:tag name="IGUANATEXCURSOR" val="1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81.927"/>
  <p:tag name="LATEXADDIN" val="\documentclass{article}&#10;\usepackage{amsmath}&#10;\usepackage{amssymb}&#10;\usepackage{amsthm}&#10;\usepackage{xcolor}&#10;\pagestyle{empty}&#10;\begin{document}&#10;&#10;&#10;$-2\left(\begin{array}{c}&#10;1\\&#10;2\\&#10;1&#10;\end{array}\right)-2\left(\begin{array}{c}&#10;-1\\&#10;-3\\&#10;0&#10;\end{array}\right)+2\left(\begin{array}{c}&#10;0\\&#10;-1\\&#10;1&#10;\end{array}\right)=\left(\begin{array}{c}&#10;0\\&#10;0\\&#10;0&#10;\end{array}\right)$&#10;\end{document}"/>
  <p:tag name="IGUANATEXSIZE" val="20"/>
  <p:tag name="IGUANATEXCURSOR" val="3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521.1849"/>
  <p:tag name="LATEXADDIN" val="\documentclass{article}&#10;\usepackage{amsmath}&#10;\usepackage{amssymb}&#10;\usepackage{amsthm}&#10;\usepackage{xcolor}&#10;\pagestyle{empty}&#10;\begin{document}&#10;&#10;&#10;$V=\mathbb{R}^{2\times2}$&#10;\end{document}"/>
  <p:tag name="IGUANATEXSIZE" val="28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868.016"/>
  <p:tag name="LATEXADDIN" val="\documentclass{article}&#10;\usepackage{amsmath}&#10;\usepackage{amssymb}&#10;\usepackage{amsthm}&#10;\usepackage{xcolor}&#10;\pagestyle{empty}&#10;\begin{document}&#10;&#10;&#10;$\left(\begin{array}{cc}&#10;1 &amp; 1\\&#10;0 &amp; 1&#10;\end{array}\right),\left(\begin{array}{cc}&#10;2 &amp; 0\\&#10;1 &amp; 3&#10;\end{array}\right),\left(\begin{array}{cc}&#10;1 &amp; -1\\&#10;1 &amp; 0&#10;\end{array}\right)$&#10;\end{document}"/>
  <p:tag name="IGUANATEXSIZE" val="23"/>
  <p:tag name="IGUANATEXCURSOR" val="31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311.211"/>
  <p:tag name="LATEXADDIN" val="\documentclass{article}&#10;\usepackage{amsmath}&#10;\usepackage{amssymb}&#10;\usepackage{amsthm}&#10;\usepackage{xcolor}&#10;\pagestyle{empty}&#10;\begin{document}&#10;&#10;&#10;$[\alpha_{1}v_{1}+\alpha_{2}v_{2}+\cdots\alpha_{n}v_{n}=0]&#10;\Rightarrow [\forall i\;\; \alpha_i=0]$&#10;\end{document}"/>
  <p:tag name="IGUANATEXSIZE" val="20"/>
  <p:tag name="IGUANATEXCURSOR" val="2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232.846"/>
  <p:tag name="LATEXADDIN" val="\documentclass{article}&#10;\usepackage{amsmath}&#10;\usepackage{amssymb}&#10;\usepackage{amsthm}&#10;\usepackage{xcolor}&#10;\pagestyle{empty}&#10;\begin{document}&#10;&#10;&#10;$\alpha_{1}\left(\begin{array}{cc}&#10;1 &amp; 1\\&#10;0 &amp; 1&#10;\end{array}\right)+\alpha_{2}\left(\begin{array}{cc}&#10;2 &amp; 0\\&#10;1 &amp; 3&#10;\end{array}\right)+\alpha_{3}\left(\begin{array}{cc}&#10;1 &amp; -1\\&#10;1 &amp; 0&#10;\end{array}\right)=\left(\begin{array}{cc}&#10;0 &amp; 0\\&#10;0 &amp; 0&#10;\end{array}\right)$&#10;\end{document}"/>
  <p:tag name="IGUANATEXSIZE" val="20"/>
  <p:tag name="IGUANATEXCURSOR" val="2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790.026"/>
  <p:tag name="LATEXADDIN" val="\documentclass{article}&#10;\usepackage{amsmath}&#10;\usepackage{amssymb}&#10;\usepackage{amsthm}&#10;\usepackage{xcolor}&#10;\pagestyle{empty}&#10;\begin{document}&#10;&#10;&#10;$\left(\begin{array}{cc}&#10;\alpha_{1}+2\alpha_{2}+\alpha_{3} &amp; \alpha_{1}-\alpha_{3}\\&#10;\alpha_{2}+\alpha_{3} &amp; \alpha_{1}+3\alpha_{2}&#10;\end{array}\right)=$&#10;\end{document}"/>
  <p:tag name="IGUANATEXSIZE" val="20"/>
  <p:tag name="IGUANATEXCURSOR" val="2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 v_{1},\dots,v_{n}$&#10;\end{document}"/>
  <p:tag name="IGUANATEXSIZE" val="20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0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957.6303"/>
  <p:tag name="LATEXADDIN" val="\documentclass{article}&#10;\usepackage{amsmath}&#10;\usepackage{amssymb}&#10;\usepackage{amsthm}&#10;\usepackage{xcolor}&#10;\pagestyle{empty}&#10;\begin{document}&#10;&#10;&#10;$\alpha_1 =\alpha_2 =\alpha_3=0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2.6659"/>
  <p:tag name="ORIGINALWIDTH" val="1176.603"/>
  <p:tag name="LATEXADDIN" val="\documentclass{article}&#10;\usepackage{amsmath}&#10;\usepackage{amssymb}&#10;\usepackage{amsthm}&#10;\usepackage{xcolor}&#10;\pagestyle{empty}&#10;\begin{document}&#10;&#10;&#10;$\begin{cases}&#10;\alpha_{1}+2\alpha_{2}+\alpha_{3} &amp; =0\\&#10;\alpha_{1}-\alpha_{3} &amp; =0\\&#10;\alpha_{2}+\alpha_{3} &amp; =0\\&#10;\alpha_{1}+3\alpha_{2} &amp; =0&#10;\end{cases}$&#10;\end{document}"/>
  <p:tag name="IGUANATEXSIZE" val="20"/>
  <p:tag name="IGUANATEXCURSOR" val="2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521.1849"/>
  <p:tag name="LATEXADDIN" val="\documentclass{article}&#10;\usepackage{amsmath}&#10;\usepackage{amssymb}&#10;\usepackage{amsthm}&#10;\usepackage{xcolor}&#10;\pagestyle{empty}&#10;\begin{document}&#10;&#10;&#10;$V=\mathbb{R}^{2\times2}$&#10;\end{document}"/>
  <p:tag name="IGUANATEXSIZE" val="28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868.016"/>
  <p:tag name="LATEXADDIN" val="\documentclass{article}&#10;\usepackage{amsmath}&#10;\usepackage{amssymb}&#10;\usepackage{amsthm}&#10;\usepackage{xcolor}&#10;\pagestyle{empty}&#10;\begin{document}&#10;&#10;&#10;$\left(\begin{array}{cc}&#10;1 &amp; 1\\&#10;0 &amp; 1&#10;\end{array}\right),\left(\begin{array}{cc}&#10;2 &amp; 0\\&#10;1 &amp; 3&#10;\end{array}\right),\left(\begin{array}{cc}&#10;1 &amp; -1\\&#10;1 &amp; 0&#10;\end{array}\right)$&#10;\end{document}"/>
  <p:tag name="IGUANATEXSIZE" val="23"/>
  <p:tag name="IGUANATEXCURSOR" val="31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311.211"/>
  <p:tag name="LATEXADDIN" val="\documentclass{article}&#10;\usepackage{amsmath}&#10;\usepackage{amssymb}&#10;\usepackage{amsthm}&#10;\usepackage{xcolor}&#10;\pagestyle{empty}&#10;\begin{document}&#10;&#10;&#10;$[\alpha_{1}v_{1}+\alpha_{2}v_{2}+\cdots\alpha_{n}v_{n}=0]&#10;\Rightarrow [\forall i\;\; \alpha_i=0]$&#10;\end{document}"/>
  <p:tag name="IGUANATEXSIZE" val="20"/>
  <p:tag name="IGUANATEXCURSOR" val="2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989.8762"/>
  <p:tag name="LATEXADDIN" val="\documentclass{article}&#10;\usepackage{amsmath}&#10;\usepackage{amssymb}&#10;\usepackage{amsthm}&#10;\usepackage{xcolor}&#10;\pagestyle{empty}&#10;\begin{document}&#10;&#10;&#10;$\left(\begin{array}{ccc|c}&#10;1 &amp; 2 &amp; 1 &amp; 0\\&#10;1 &amp; 0 &amp; -1 &amp; 0\\&#10;0 &amp; 1 &amp; 1 &amp; 0\\&#10;1 &amp; 3 &amp; 0 &amp; 0&#10;\end{array}\right)$&#10;\end{document}"/>
  <p:tag name="IGUANATEXSIZE" val="20"/>
  <p:tag name="IGUANATEXCURSOR" val="2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 v_{1},\dots,v_{n}$&#10;\end{document}"/>
  <p:tag name="IGUANATEXSIZE" val="20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957.6303"/>
  <p:tag name="LATEXADDIN" val="\documentclass{article}&#10;\usepackage{amsmath}&#10;\usepackage{amssymb}&#10;\usepackage{amsthm}&#10;\usepackage{xcolor}&#10;\pagestyle{empty}&#10;\begin{document}&#10;&#10;&#10;$\alpha_1 =\alpha_2 =\alpha_3=0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2.6659"/>
  <p:tag name="ORIGINALWIDTH" val="1176.603"/>
  <p:tag name="LATEXADDIN" val="\documentclass{article}&#10;\usepackage{amsmath}&#10;\usepackage{amssymb}&#10;\usepackage{amsthm}&#10;\usepackage{xcolor}&#10;\pagestyle{empty}&#10;\begin{document}&#10;&#10;&#10;$\begin{cases}&#10;\alpha_{1}+2\alpha_{2}+\alpha_{3} &amp; =0\\&#10;\alpha_{1}-\alpha_{3} &amp; =0\\&#10;\alpha_{2}+\alpha_{3} &amp; =0\\&#10;\alpha_{1}+3\alpha_{2} &amp; =0&#10;\end{cases}$&#10;\end{document}"/>
  <p:tag name="IGUANATEXSIZE" val="20"/>
  <p:tag name="IGUANATEXCURSOR" val="2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1517.06"/>
  <p:tag name="LATEXADDIN" val="\documentclass{article}&#10;\usepackage{amsmath}&#10;\usepackage{amssymb}&#10;\usepackage{amsthm}&#10;\usepackage{xcolor}&#10;\pagestyle{empty}&#10;\begin{document}&#10;&#10;&#10;$\to \cdots \to \left(\begin{array}{ccc|c}&#10;1 &amp; 2 &amp; 1 &amp; 0\\&#10;0 &amp; 1 &amp; 1 &amp; 0\\&#10;0 &amp; 0 &amp; -2 &amp; 0\\&#10;0 &amp; 0 &amp; 0 &amp; 0&#10;\end{array}\right)$&#10;\end{document}"/>
  <p:tag name="IGUANATEXSIZE" val="20"/>
  <p:tag name="IGUANATEXCURSOR" val="2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957.6303"/>
  <p:tag name="LATEXADDIN" val="\documentclass{article}&#10;\usepackage{amsmath}&#10;\usepackage{amssymb}&#10;\usepackage{amsthm}&#10;\usepackage{xcolor}&#10;\pagestyle{empty}&#10;\begin{document}&#10;&#10;&#10;$\alpha_1 =\alpha_2 =\alpha_3=0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87.814"/>
  <p:tag name="LATEXADDIN" val="\documentclass{article}&#10;\usepackage{amsmath}&#10;\usepackage{amssymb}&#10;\usepackage{amsthm}&#10;\usepackage{xcolor}&#10;\pagestyle{empty}&#10;\begin{document}&#10;&#10;&#10;$\left(\begin{array}{c}&#10;1\\&#10;2\\&#10;1&#10;\end{array}\right),\left(\begin{array}{c}&#10;-1\\&#10;-3\\&#10;0&#10;\end{array}\right),\left(\begin{array}{c}&#10;0\\&#10;-1\\&#10;1&#10;\end{array}\right)$&#10;\end{document}"/>
  <p:tag name="IGUANATEXSIZE" val="23"/>
  <p:tag name="IGUANATEXCURSOR" val="3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311.211"/>
  <p:tag name="LATEXADDIN" val="\documentclass{article}&#10;\usepackage{amsmath}&#10;\usepackage{amssymb}&#10;\usepackage{amsthm}&#10;\usepackage{xcolor}&#10;\pagestyle{empty}&#10;\begin{document}&#10;&#10;&#10;$[\alpha_{1}v_{1}+\alpha_{2}v_{2}+\cdots\alpha_{n}v_{n}=0]&#10;\Rightarrow [\forall i\;\; \alpha_i=0]$&#10;\end{document}"/>
  <p:tag name="IGUANATEXSIZE" val="20"/>
  <p:tag name="IGUANATEXCURSOR" val="2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086.614"/>
  <p:tag name="LATEXADDIN" val="\documentclass{article}&#10;\usepackage{amsmath}&#10;\usepackage{amssymb}&#10;\usepackage{amsthm}&#10;\usepackage{xcolor}&#10;\pagestyle{empty}&#10;\begin{document}&#10;&#10;&#10;$\left(\begin{array}{ccc|c}&#10;1 &amp; -1 &amp; 0 &amp; 0\\&#10;2 &amp; -3 &amp; -1 &amp; 0\\&#10;1 &amp; 0 &amp; 1 &amp; 0&#10;\end{array}\right)$&#10;\end{document}"/>
  <p:tag name="IGUANATEXSIZE" val="20"/>
  <p:tag name="IGUANATEXCURSOR" val="2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3.4346"/>
  <p:tag name="ORIGINALWIDTH" val="1238.845"/>
  <p:tag name="LATEXADDIN" val="\documentclass{article}&#10;\usepackage{amsmath}&#10;\usepackage{amssymb}&#10;\usepackage{amsthm}&#10;\usepackage{xcolor}&#10;\pagestyle{empty}&#10;\begin{document}&#10;&#10;&#10;$\begin{cases}&#10;\alpha_{1}-\alpha_{2} &amp; =0\\&#10;2\alpha_{1}-3\alpha_{2}-\alpha_{3} &amp; =0\\&#10;\alpha_{1}+\alpha_{3} &amp; =0&#10;\end{cases}$&#10;\end{document}"/>
  <p:tag name="IGUANATEXSIZE" val="20"/>
  <p:tag name="IGUANATEXCURSOR" val="2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 v_{1},\dots,v_{n}$&#10;\end{document}"/>
  <p:tag name="IGUANATEXSIZE" val="20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957.6303"/>
  <p:tag name="LATEXADDIN" val="\documentclass{article}&#10;\usepackage{amsmath}&#10;\usepackage{amssymb}&#10;\usepackage{amsthm}&#10;\usepackage{xcolor}&#10;\pagestyle{empty}&#10;\begin{document}&#10;&#10;&#10;$\alpha_1 =\alpha_2 =\alpha_3=0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0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419.9475"/>
  <p:tag name="LATEXADDIN" val="\documentclass{article}&#10;\usepackage{amsmath}&#10;\usepackage{amssymb}&#10;\usepackage{amsthm}&#10;\usepackage{xcolor}&#10;\pagestyle{empty}&#10;\begin{document}&#10;&#10;&#10;$V=\mathbb{F}^{m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67.379"/>
  <p:tag name="LATEXADDIN" val="\documentclass{article}&#10;\usepackage{amsmath}&#10;\usepackage{amssymb}&#10;\usepackage{amsthm}&#10;\usepackage{xcolor}&#10;\pagestyle{empty}&#10;\begin{document}&#10;&#10;&#10;$v_{1},v_{2}\dots,v_{n}\in \mathbb{F}^{m}$&#10;\end{document}"/>
  <p:tag name="IGUANATEXSIZE" val="28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91.7135"/>
  <p:tag name="LATEXADDIN" val="\documentclass{article}&#10;\usepackage{amsmath}&#10;\usepackage{amssymb}&#10;\usepackage{amsthm}&#10;\usepackage{xcolor}&#10;\pagestyle{empty}&#10;\begin{document}&#10;&#10;&#10;$x=0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49.756"/>
  <p:tag name="LATEXADDIN" val="\documentclass{article}&#10;\usepackage{amsmath}&#10;\usepackage{amssymb}&#10;\usepackage{amsthm}&#10;\usepackage{xcolor}&#10;\pagestyle{empty}&#10;\begin{document}&#10;&#10;&#10;$A=\left(\begin{array}{cccc}&#10;| &amp; | &amp;  &amp; |\\&#10;v_{1} &amp; v_{2} &amp; \cdots &amp; v_{n}\\&#10;| &amp; | &amp;  &amp; |&#10;\end{array}\right)\in\mathbb{F}^{m\times n}$&#10;\end{document}"/>
  <p:tag name="IGUANATEXSIZE" val="20"/>
  <p:tag name="IGUANATEXCURSOR" val="2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62.4672"/>
  <p:tag name="LATEXADDIN" val="\documentclass{article}&#10;\usepackage{amsmath}&#10;\usepackage{amssymb}&#10;\usepackage{amsthm}&#10;\usepackage{xcolor}&#10;\pagestyle{empty}&#10;\begin{document}&#10;&#10;&#10;$\left(A|0\right)$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2.6846"/>
  <p:tag name="ORIGINALWIDTH" val="1134.608"/>
  <p:tag name="LATEXADDIN" val="\documentclass{article}&#10;\usepackage{amsmath}&#10;\usepackage{amssymb}&#10;\usepackage{amsthm}&#10;\usepackage{xcolor}&#10;\pagestyle{empty}&#10;\begin{document}&#10;&#10;&#10;$A\left(\begin{array}{c}&#10;\alpha_{1}\\&#10;\vdots\\&#10;\alpha_{n}&#10;\end{array}\right)=\left(\begin{array}{c}&#10;0\\&#10;\vdots\\&#10;0&#10;\end{array}\right)$&#10;\end{document}"/>
  <p:tag name="IGUANATEXSIZE" val="20"/>
  <p:tag name="IGUANATEXCURSOR" val="2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22.6846"/>
  <p:tag name="ORIGINALWIDTH" val="1910.761"/>
  <p:tag name="LATEXADDIN" val="\documentclass{article}&#10;\usepackage{amsmath}&#10;\usepackage{amssymb}&#10;\usepackage{amsthm}&#10;\usepackage{xcolor}&#10;\pagestyle{empty}&#10;\begin{document}&#10;&#10;&#10;$\alpha_1v_1+\alpha_2v_2+\cdots+\alpha_nv_n=\left(\begin{array}{c}&#10;0\\&#10;\vdots\\&#10;0&#10;\end{array}\right)$&#10;\end{document}"/>
  <p:tag name="IGUANATEXSIZE" val="20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419.9475"/>
  <p:tag name="LATEXADDIN" val="\documentclass{article}&#10;\usepackage{amsmath}&#10;\usepackage{amssymb}&#10;\usepackage{amsthm}&#10;\usepackage{xcolor}&#10;\pagestyle{empty}&#10;\begin{document}&#10;&#10;&#10;$V=\mathbb{F}^{m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67.379"/>
  <p:tag name="LATEXADDIN" val="\documentclass{article}&#10;\usepackage{amsmath}&#10;\usepackage{amssymb}&#10;\usepackage{amsthm}&#10;\usepackage{xcolor}&#10;\pagestyle{empty}&#10;\begin{document}&#10;&#10;&#10;$v_{1},v_{2}\dots,v_{n}\in \mathbb{F}^{m}$&#10;\end{document}"/>
  <p:tag name="IGUANATEXSIZE" val="28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91.7135"/>
  <p:tag name="LATEXADDIN" val="\documentclass{article}&#10;\usepackage{amsmath}&#10;\usepackage{amssymb}&#10;\usepackage{amsthm}&#10;\usepackage{xcolor}&#10;\pagestyle{empty}&#10;\begin{document}&#10;&#10;&#10;$x=0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49.756"/>
  <p:tag name="LATEXADDIN" val="\documentclass{article}&#10;\usepackage{amsmath}&#10;\usepackage{amssymb}&#10;\usepackage{amsthm}&#10;\usepackage{xcolor}&#10;\pagestyle{empty}&#10;\begin{document}&#10;&#10;&#10;$A=\left(\begin{array}{cccc}&#10;| &amp; | &amp;  &amp; |\\&#10;v_{1} &amp; v_{2} &amp; \cdots &amp; v_{n}\\&#10;| &amp; | &amp;  &amp; |&#10;\end{array}\right)\in\mathbb{F}^{m\times n}$&#10;\end{document}"/>
  <p:tag name="IGUANATEXSIZE" val="20"/>
  <p:tag name="IGUANATEXCURSOR" val="2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62.4672"/>
  <p:tag name="LATEXADDIN" val="\documentclass{article}&#10;\usepackage{amsmath}&#10;\usepackage{amssymb}&#10;\usepackage{amsthm}&#10;\usepackage{xcolor}&#10;\pagestyle{empty}&#10;\begin{document}&#10;&#10;&#10;$\left(A|0\right)$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1.99102"/>
  <p:tag name="ORIGINALWIDTH" val="343.4571"/>
  <p:tag name="LATEXADDIN" val="\documentclass{article}&#10;\usepackage{amsmath}&#10;\usepackage{amssymb}&#10;\usepackage{amsthm}&#10;\usepackage{xcolor}&#10;\pagestyle{empty}&#10;\begin{document}&#10;&#10;&#10;$m&lt;n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102.7372"/>
  <p:tag name="LATEXADDIN" val="\documentclass{article}&#10;\usepackage{amsmath}&#10;\usepackage{amssymb}&#10;\usepackage{amsthm}&#10;\usepackage{xcolor}&#10;\pagestyle{empty}&#10;\begin{document}&#10;&#10;&#10;$m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58.9802"/>
  <p:tag name="LATEXADDIN" val="\documentclass{article}&#10;\usepackage{amsmath}&#10;\usepackage{amssymb}&#10;\usepackage{amsthm}&#10;\usepackage{xcolor}&#10;\pagestyle{empty}&#10;\begin{document}&#10;&#10;&#10;$\mathbb{F}^m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419.9475"/>
  <p:tag name="LATEXADDIN" val="\documentclass{article}&#10;\usepackage{amsmath}&#10;\usepackage{amssymb}&#10;\usepackage{amsthm}&#10;\usepackage{xcolor}&#10;\pagestyle{empty}&#10;\begin{document}&#10;&#10;&#10;$V=\mathbb{F}^{m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67.379"/>
  <p:tag name="LATEXADDIN" val="\documentclass{article}&#10;\usepackage{amsmath}&#10;\usepackage{amssymb}&#10;\usepackage{amsthm}&#10;\usepackage{xcolor}&#10;\pagestyle{empty}&#10;\begin{document}&#10;&#10;&#10;$v_{1},v_{2}\dots,v_{n}\in \mathbb{F}^{m}$&#10;\end{document}"/>
  <p:tag name="IGUANATEXSIZE" val="28"/>
  <p:tag name="IGUANATEXCURSOR" val="1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384.7019"/>
  <p:tag name="LATEXADDIN" val="\documentclass{article}&#10;\usepackage{amsmath}&#10;\usepackage{amssymb}&#10;\usepackage{amsthm}&#10;\usepackage{xcolor}&#10;\pagestyle{empty}&#10;\begin{document}&#10;&#10;&#10;$Ax=0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91.7135"/>
  <p:tag name="LATEXADDIN" val="\documentclass{article}&#10;\usepackage{amsmath}&#10;\usepackage{amssymb}&#10;\usepackage{amsthm}&#10;\usepackage{xcolor}&#10;\pagestyle{empty}&#10;\begin{document}&#10;&#10;&#10;$x=0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49.756"/>
  <p:tag name="LATEXADDIN" val="\documentclass{article}&#10;\usepackage{amsmath}&#10;\usepackage{amssymb}&#10;\usepackage{amsthm}&#10;\usepackage{xcolor}&#10;\pagestyle{empty}&#10;\begin{document}&#10;&#10;&#10;$A=\left(\begin{array}{cccc}&#10;| &amp; | &amp;  &amp; |\\&#10;v_{1} &amp; v_{2} &amp; \cdots &amp; v_{n}\\&#10;| &amp; | &amp;  &amp; |&#10;\end{array}\right)\in\mathbb{F}^{m\times n}$&#10;\end{document}"/>
  <p:tag name="IGUANATEXSIZE" val="20"/>
  <p:tag name="IGUANATEXCURSOR" val="2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62.4672"/>
  <p:tag name="LATEXADDIN" val="\documentclass{article}&#10;\usepackage{amsmath}&#10;\usepackage{amssymb}&#10;\usepackage{amsthm}&#10;\usepackage{xcolor}&#10;\pagestyle{empty}&#10;\begin{document}&#10;&#10;&#10;$\left(A|0\right)$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1.99102"/>
  <p:tag name="ORIGINALWIDTH" val="343.4571"/>
  <p:tag name="LATEXADDIN" val="\documentclass{article}&#10;\usepackage{amsmath}&#10;\usepackage{amssymb}&#10;\usepackage{amsthm}&#10;\usepackage{xcolor}&#10;\pagestyle{empty}&#10;\begin{document}&#10;&#10;&#10;$m&lt;n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102.7372"/>
  <p:tag name="LATEXADDIN" val="\documentclass{article}&#10;\usepackage{amsmath}&#10;\usepackage{amssymb}&#10;\usepackage{amsthm}&#10;\usepackage{xcolor}&#10;\pagestyle{empty}&#10;\begin{document}&#10;&#10;&#10;$m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58.9802"/>
  <p:tag name="LATEXADDIN" val="\documentclass{article}&#10;\usepackage{amsmath}&#10;\usepackage{amssymb}&#10;\usepackage{amsthm}&#10;\usepackage{xcolor}&#10;\pagestyle{empty}&#10;\begin{document}&#10;&#10;&#10;$\mathbb{F}^m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6.73788"/>
  <p:tag name="ORIGINALWIDTH" val="343.4571"/>
  <p:tag name="LATEXADDIN" val="\documentclass{article}&#10;\usepackage{amsmath}&#10;\usepackage{amssymb}&#10;\usepackage{amsthm}&#10;\usepackage{xcolor}&#10;\pagestyle{empty}&#10;\begin{document}&#10;&#10;&#10;$n\leq m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87.814"/>
  <p:tag name="LATEXADDIN" val="\documentclass{article}&#10;\usepackage{amsmath}&#10;\usepackage{amssymb}&#10;\usepackage{amsthm}&#10;\usepackage{xcolor}&#10;\pagestyle{empty}&#10;\begin{document}&#10;&#10;&#10;$\left(\begin{array}{c}&#10;1\\&#10;2\\&#10;1&#10;\end{array}\right),\left(\begin{array}{c}&#10;-1\\&#10;-3\\&#10;0&#10;\end{array}\right),\left(\begin{array}{c}&#10;0\\&#10;-1\\&#10;1&#10;\end{array}\right)$&#10;\end{document}"/>
  <p:tag name="IGUANATEXSIZE" val="15"/>
  <p:tag name="IGUANATEXCURSOR" val="3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293.588"/>
  <p:tag name="LATEXADDIN" val="\documentclass{article}&#10;\usepackage{amsmath}&#10;\usepackage{amssymb}&#10;\usepackage{amsthm}&#10;\usepackage{xcolor}&#10;\pagestyle{empty}&#10;\begin{document}&#10;&#10;&#10;$\left(\begin{array}{c}&#10;1\\&#10;0\\&#10;0&#10;\end{array}\right),\left(\begin{array}{c}&#10;0\\&#10;1\\&#10;0&#10;\end{array}\right),\left(\begin{array}{c}&#10;0\\&#10;0\\&#10;1&#10;\end{array}\right)$&#10;\end{document}"/>
  <p:tag name="IGUANATEXSIZE" val="15"/>
  <p:tag name="IGUANATEXCURSOR" val="29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378.7027"/>
  <p:tag name="LATEXADDIN" val="\documentclass{article}&#10;\usepackage{amsmath}&#10;\usepackage{amssymb}&#10;\usepackage{amsthm}&#10;\usepackage{xcolor}&#10;\pagestyle{empty}&#10;\begin{document}&#10;&#10;&#10;$Ax=b$&#10;\end{document}"/>
  <p:tag name="IGUANATEXSIZE" val="28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n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n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n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20086</TotalTime>
  <Words>703</Words>
  <Application>Microsoft Office PowerPoint</Application>
  <PresentationFormat>מסך רחב</PresentationFormat>
  <Paragraphs>227</Paragraphs>
  <Slides>25</Slides>
  <Notes>0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530</cp:revision>
  <dcterms:created xsi:type="dcterms:W3CDTF">2016-09-11T18:49:07Z</dcterms:created>
  <dcterms:modified xsi:type="dcterms:W3CDTF">2020-05-27T10:50:31Z</dcterms:modified>
</cp:coreProperties>
</file>