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93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95" r:id="rId11"/>
    <p:sldId id="297" r:id="rId12"/>
    <p:sldId id="265" r:id="rId13"/>
    <p:sldId id="266" r:id="rId14"/>
    <p:sldId id="300" r:id="rId15"/>
    <p:sldId id="301" r:id="rId16"/>
    <p:sldId id="267" r:id="rId17"/>
    <p:sldId id="303" r:id="rId18"/>
    <p:sldId id="268" r:id="rId19"/>
    <p:sldId id="269" r:id="rId20"/>
    <p:sldId id="270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92" r:id="rId39"/>
    <p:sldId id="289" r:id="rId40"/>
    <p:sldId id="290" r:id="rId41"/>
    <p:sldId id="291" r:id="rId42"/>
    <p:sldId id="294" r:id="rId43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F13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80" d="100"/>
          <a:sy n="80" d="100"/>
        </p:scale>
        <p:origin x="58" y="21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י'/חשון/תשע"ח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67808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י'/חשון/תשע"ח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7114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י'/חשון/תשע"ח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00737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י'/חשון/תשע"ח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19715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י'/חשון/תשע"ח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3398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י'/חשון/תשע"ח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97832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י'/חשון/תשע"ח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47102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י'/חשון/תשע"ח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2836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י'/חשון/תשע"ח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328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י'/חשון/תשע"ח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1398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י'/חשון/תשע"ח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4396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EFD59-2158-46F5-B251-85859E4573C0}" type="datetimeFigureOut">
              <a:rPr lang="he-IL" smtClean="0"/>
              <a:t>י'/חשון/תשע"ח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64101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3.xml"/><Relationship Id="rId7" Type="http://schemas.openxmlformats.org/officeDocument/2006/relationships/image" Target="../media/image2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4.xml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image" Target="../media/image6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7" Type="http://schemas.openxmlformats.org/officeDocument/2006/relationships/image" Target="../media/image8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7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13.xml"/><Relationship Id="rId7" Type="http://schemas.openxmlformats.org/officeDocument/2006/relationships/image" Target="../media/image10.pn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9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4.xml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ags" Target="../tags/tag17.xml"/><Relationship Id="rId7" Type="http://schemas.openxmlformats.org/officeDocument/2006/relationships/image" Target="../media/image13.png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6.png"/><Relationship Id="rId5" Type="http://schemas.openxmlformats.org/officeDocument/2006/relationships/tags" Target="../tags/tag19.xml"/><Relationship Id="rId10" Type="http://schemas.openxmlformats.org/officeDocument/2006/relationships/image" Target="../media/image15.png"/><Relationship Id="rId4" Type="http://schemas.openxmlformats.org/officeDocument/2006/relationships/tags" Target="../tags/tag18.xml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22.xml"/><Relationship Id="rId7" Type="http://schemas.openxmlformats.org/officeDocument/2006/relationships/image" Target="../media/image10.png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17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23.xml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tags" Target="../tags/tag26.xml"/><Relationship Id="rId7" Type="http://schemas.openxmlformats.org/officeDocument/2006/relationships/image" Target="../media/image10.png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3.png"/><Relationship Id="rId5" Type="http://schemas.openxmlformats.org/officeDocument/2006/relationships/tags" Target="../tags/tag28.xml"/><Relationship Id="rId10" Type="http://schemas.openxmlformats.org/officeDocument/2006/relationships/image" Target="../media/image22.png"/><Relationship Id="rId4" Type="http://schemas.openxmlformats.org/officeDocument/2006/relationships/tags" Target="../tags/tag27.xml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7" Type="http://schemas.openxmlformats.org/officeDocument/2006/relationships/image" Target="../media/image21.pn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20.png"/><Relationship Id="rId5" Type="http://schemas.openxmlformats.org/officeDocument/2006/relationships/image" Target="../media/image10.png"/><Relationship Id="rId4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39.xml"/><Relationship Id="rId13" Type="http://schemas.openxmlformats.org/officeDocument/2006/relationships/image" Target="../media/image18.png"/><Relationship Id="rId3" Type="http://schemas.openxmlformats.org/officeDocument/2006/relationships/tags" Target="../tags/tag34.xml"/><Relationship Id="rId7" Type="http://schemas.openxmlformats.org/officeDocument/2006/relationships/tags" Target="../tags/tag38.xml"/><Relationship Id="rId12" Type="http://schemas.openxmlformats.org/officeDocument/2006/relationships/image" Target="../media/image21.png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tags" Target="../tags/tag37.xml"/><Relationship Id="rId11" Type="http://schemas.openxmlformats.org/officeDocument/2006/relationships/image" Target="../media/image20.png"/><Relationship Id="rId5" Type="http://schemas.openxmlformats.org/officeDocument/2006/relationships/tags" Target="../tags/tag36.xml"/><Relationship Id="rId15" Type="http://schemas.openxmlformats.org/officeDocument/2006/relationships/image" Target="../media/image24.png"/><Relationship Id="rId10" Type="http://schemas.openxmlformats.org/officeDocument/2006/relationships/image" Target="../media/image10.png"/><Relationship Id="rId4" Type="http://schemas.openxmlformats.org/officeDocument/2006/relationships/tags" Target="../tags/tag35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tags" Target="../tags/tag44.xml"/><Relationship Id="rId7" Type="http://schemas.openxmlformats.org/officeDocument/2006/relationships/image" Target="../media/image28.png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45.xml"/><Relationship Id="rId9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7" Type="http://schemas.openxmlformats.org/officeDocument/2006/relationships/image" Target="../media/image33.png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tags" Target="../tags/tag51.xml"/><Relationship Id="rId7" Type="http://schemas.openxmlformats.org/officeDocument/2006/relationships/image" Target="../media/image35.png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image" Target="../media/image34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52.xml"/><Relationship Id="rId9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tags" Target="../tags/tag55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20.png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tags" Target="../tags/tag58.xml"/><Relationship Id="rId11" Type="http://schemas.openxmlformats.org/officeDocument/2006/relationships/image" Target="../media/image25.png"/><Relationship Id="rId5" Type="http://schemas.openxmlformats.org/officeDocument/2006/relationships/tags" Target="../tags/tag57.xml"/><Relationship Id="rId10" Type="http://schemas.openxmlformats.org/officeDocument/2006/relationships/image" Target="../media/image40.png"/><Relationship Id="rId4" Type="http://schemas.openxmlformats.org/officeDocument/2006/relationships/tags" Target="../tags/tag56.xml"/><Relationship Id="rId9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tags" Target="../tags/tag65.xml"/><Relationship Id="rId7" Type="http://schemas.openxmlformats.org/officeDocument/2006/relationships/image" Target="../media/image46.png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6" Type="http://schemas.openxmlformats.org/officeDocument/2006/relationships/image" Target="../media/image45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66.xml"/><Relationship Id="rId9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tags" Target="../tags/tag69.xml"/><Relationship Id="rId7" Type="http://schemas.openxmlformats.org/officeDocument/2006/relationships/image" Target="../media/image48.png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52.png"/><Relationship Id="rId5" Type="http://schemas.openxmlformats.org/officeDocument/2006/relationships/tags" Target="../tags/tag71.xml"/><Relationship Id="rId10" Type="http://schemas.openxmlformats.org/officeDocument/2006/relationships/image" Target="../media/image51.png"/><Relationship Id="rId4" Type="http://schemas.openxmlformats.org/officeDocument/2006/relationships/tags" Target="../tags/tag70.xml"/><Relationship Id="rId9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79.xml"/><Relationship Id="rId13" Type="http://schemas.openxmlformats.org/officeDocument/2006/relationships/image" Target="../media/image39.png"/><Relationship Id="rId18" Type="http://schemas.openxmlformats.org/officeDocument/2006/relationships/image" Target="../media/image59.png"/><Relationship Id="rId3" Type="http://schemas.openxmlformats.org/officeDocument/2006/relationships/tags" Target="../tags/tag74.xml"/><Relationship Id="rId7" Type="http://schemas.openxmlformats.org/officeDocument/2006/relationships/tags" Target="../tags/tag78.xml"/><Relationship Id="rId12" Type="http://schemas.openxmlformats.org/officeDocument/2006/relationships/image" Target="../media/image54.png"/><Relationship Id="rId17" Type="http://schemas.openxmlformats.org/officeDocument/2006/relationships/image" Target="../media/image58.png"/><Relationship Id="rId2" Type="http://schemas.openxmlformats.org/officeDocument/2006/relationships/tags" Target="../tags/tag73.xml"/><Relationship Id="rId16" Type="http://schemas.openxmlformats.org/officeDocument/2006/relationships/image" Target="../media/image57.png"/><Relationship Id="rId1" Type="http://schemas.openxmlformats.org/officeDocument/2006/relationships/tags" Target="../tags/tag72.xml"/><Relationship Id="rId6" Type="http://schemas.openxmlformats.org/officeDocument/2006/relationships/tags" Target="../tags/tag77.xml"/><Relationship Id="rId11" Type="http://schemas.openxmlformats.org/officeDocument/2006/relationships/image" Target="../media/image53.png"/><Relationship Id="rId5" Type="http://schemas.openxmlformats.org/officeDocument/2006/relationships/tags" Target="../tags/tag76.xml"/><Relationship Id="rId15" Type="http://schemas.openxmlformats.org/officeDocument/2006/relationships/image" Target="../media/image56.png"/><Relationship Id="rId10" Type="http://schemas.openxmlformats.org/officeDocument/2006/relationships/slideLayout" Target="../slideLayouts/slideLayout6.xml"/><Relationship Id="rId4" Type="http://schemas.openxmlformats.org/officeDocument/2006/relationships/tags" Target="../tags/tag75.xml"/><Relationship Id="rId9" Type="http://schemas.openxmlformats.org/officeDocument/2006/relationships/tags" Target="../tags/tag80.xml"/><Relationship Id="rId14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5" Type="http://schemas.openxmlformats.org/officeDocument/2006/relationships/image" Target="../media/image48.png"/><Relationship Id="rId4" Type="http://schemas.openxmlformats.org/officeDocument/2006/relationships/image" Target="../media/image6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tags" Target="../tags/tag85.xml"/><Relationship Id="rId7" Type="http://schemas.openxmlformats.org/officeDocument/2006/relationships/image" Target="../media/image48.png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image" Target="../media/image61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8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tags" Target="../tags/tag89.xml"/><Relationship Id="rId7" Type="http://schemas.openxmlformats.org/officeDocument/2006/relationships/image" Target="../media/image63.png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91.xml"/><Relationship Id="rId10" Type="http://schemas.openxmlformats.org/officeDocument/2006/relationships/image" Target="../media/image66.png"/><Relationship Id="rId4" Type="http://schemas.openxmlformats.org/officeDocument/2006/relationships/tags" Target="../tags/tag90.xml"/><Relationship Id="rId9" Type="http://schemas.openxmlformats.org/officeDocument/2006/relationships/image" Target="../media/image6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69.png"/><Relationship Id="rId3" Type="http://schemas.openxmlformats.org/officeDocument/2006/relationships/tags" Target="../tags/tag94.xml"/><Relationship Id="rId7" Type="http://schemas.openxmlformats.org/officeDocument/2006/relationships/tags" Target="../tags/tag98.xml"/><Relationship Id="rId12" Type="http://schemas.openxmlformats.org/officeDocument/2006/relationships/image" Target="../media/image68.png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6" Type="http://schemas.openxmlformats.org/officeDocument/2006/relationships/tags" Target="../tags/tag97.xml"/><Relationship Id="rId11" Type="http://schemas.openxmlformats.org/officeDocument/2006/relationships/image" Target="../media/image52.png"/><Relationship Id="rId5" Type="http://schemas.openxmlformats.org/officeDocument/2006/relationships/tags" Target="../tags/tag96.xml"/><Relationship Id="rId15" Type="http://schemas.openxmlformats.org/officeDocument/2006/relationships/image" Target="../media/image71.png"/><Relationship Id="rId10" Type="http://schemas.openxmlformats.org/officeDocument/2006/relationships/image" Target="../media/image67.png"/><Relationship Id="rId4" Type="http://schemas.openxmlformats.org/officeDocument/2006/relationships/tags" Target="../tags/tag95.xml"/><Relationship Id="rId9" Type="http://schemas.openxmlformats.org/officeDocument/2006/relationships/image" Target="../media/image65.png"/><Relationship Id="rId14" Type="http://schemas.openxmlformats.org/officeDocument/2006/relationships/image" Target="../media/image7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5" Type="http://schemas.openxmlformats.org/officeDocument/2006/relationships/image" Target="../media/image52.png"/><Relationship Id="rId4" Type="http://schemas.openxmlformats.org/officeDocument/2006/relationships/image" Target="../media/image6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02.xml"/><Relationship Id="rId1" Type="http://schemas.openxmlformats.org/officeDocument/2006/relationships/tags" Target="../tags/tag101.xml"/><Relationship Id="rId5" Type="http://schemas.openxmlformats.org/officeDocument/2006/relationships/image" Target="../media/image67.png"/><Relationship Id="rId4" Type="http://schemas.openxmlformats.org/officeDocument/2006/relationships/image" Target="../media/image6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5" Type="http://schemas.openxmlformats.org/officeDocument/2006/relationships/image" Target="../media/image72.png"/><Relationship Id="rId4" Type="http://schemas.openxmlformats.org/officeDocument/2006/relationships/image" Target="../media/image6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112.xml"/><Relationship Id="rId13" Type="http://schemas.openxmlformats.org/officeDocument/2006/relationships/image" Target="../media/image73.png"/><Relationship Id="rId18" Type="http://schemas.openxmlformats.org/officeDocument/2006/relationships/image" Target="../media/image69.png"/><Relationship Id="rId3" Type="http://schemas.openxmlformats.org/officeDocument/2006/relationships/tags" Target="../tags/tag107.xml"/><Relationship Id="rId7" Type="http://schemas.openxmlformats.org/officeDocument/2006/relationships/tags" Target="../tags/tag111.xml"/><Relationship Id="rId12" Type="http://schemas.openxmlformats.org/officeDocument/2006/relationships/image" Target="../media/image65.png"/><Relationship Id="rId17" Type="http://schemas.openxmlformats.org/officeDocument/2006/relationships/image" Target="../media/image75.png"/><Relationship Id="rId2" Type="http://schemas.openxmlformats.org/officeDocument/2006/relationships/tags" Target="../tags/tag106.xml"/><Relationship Id="rId16" Type="http://schemas.openxmlformats.org/officeDocument/2006/relationships/image" Target="../media/image74.png"/><Relationship Id="rId1" Type="http://schemas.openxmlformats.org/officeDocument/2006/relationships/tags" Target="../tags/tag105.xml"/><Relationship Id="rId6" Type="http://schemas.openxmlformats.org/officeDocument/2006/relationships/tags" Target="../tags/tag110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109.xml"/><Relationship Id="rId15" Type="http://schemas.openxmlformats.org/officeDocument/2006/relationships/image" Target="../media/image67.png"/><Relationship Id="rId10" Type="http://schemas.openxmlformats.org/officeDocument/2006/relationships/tags" Target="../tags/tag114.xml"/><Relationship Id="rId19" Type="http://schemas.openxmlformats.org/officeDocument/2006/relationships/image" Target="../media/image76.png"/><Relationship Id="rId4" Type="http://schemas.openxmlformats.org/officeDocument/2006/relationships/tags" Target="../tags/tag108.xml"/><Relationship Id="rId9" Type="http://schemas.openxmlformats.org/officeDocument/2006/relationships/tags" Target="../tags/tag113.xml"/><Relationship Id="rId14" Type="http://schemas.openxmlformats.org/officeDocument/2006/relationships/image" Target="../media/image5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tags" Target="../tags/tag117.xml"/><Relationship Id="rId7" Type="http://schemas.openxmlformats.org/officeDocument/2006/relationships/image" Target="../media/image77.png"/><Relationship Id="rId2" Type="http://schemas.openxmlformats.org/officeDocument/2006/relationships/tags" Target="../tags/tag116.xml"/><Relationship Id="rId1" Type="http://schemas.openxmlformats.org/officeDocument/2006/relationships/tags" Target="../tags/tag115.xml"/><Relationship Id="rId6" Type="http://schemas.openxmlformats.org/officeDocument/2006/relationships/image" Target="../media/image65.png"/><Relationship Id="rId5" Type="http://schemas.openxmlformats.org/officeDocument/2006/relationships/image" Target="../media/image63.png"/><Relationship Id="rId4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tags" Target="../tags/tag120.xml"/><Relationship Id="rId7" Type="http://schemas.openxmlformats.org/officeDocument/2006/relationships/image" Target="../media/image78.png"/><Relationship Id="rId2" Type="http://schemas.openxmlformats.org/officeDocument/2006/relationships/tags" Target="../tags/tag119.xml"/><Relationship Id="rId1" Type="http://schemas.openxmlformats.org/officeDocument/2006/relationships/tags" Target="../tags/tag118.xml"/><Relationship Id="rId6" Type="http://schemas.openxmlformats.org/officeDocument/2006/relationships/image" Target="../media/image65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21.xml"/><Relationship Id="rId9" Type="http://schemas.openxmlformats.org/officeDocument/2006/relationships/image" Target="../media/image8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tags" Target="../tags/tag124.xml"/><Relationship Id="rId7" Type="http://schemas.openxmlformats.org/officeDocument/2006/relationships/image" Target="../media/image82.png"/><Relationship Id="rId2" Type="http://schemas.openxmlformats.org/officeDocument/2006/relationships/tags" Target="../tags/tag123.xml"/><Relationship Id="rId1" Type="http://schemas.openxmlformats.org/officeDocument/2006/relationships/tags" Target="../tags/tag122.xml"/><Relationship Id="rId6" Type="http://schemas.openxmlformats.org/officeDocument/2006/relationships/image" Target="../media/image81.png"/><Relationship Id="rId5" Type="http://schemas.openxmlformats.org/officeDocument/2006/relationships/image" Target="../media/image65.png"/><Relationship Id="rId4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tags" Target="../tags/tag127.xml"/><Relationship Id="rId7" Type="http://schemas.openxmlformats.org/officeDocument/2006/relationships/image" Target="../media/image84.png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6" Type="http://schemas.openxmlformats.org/officeDocument/2006/relationships/image" Target="../media/image83.png"/><Relationship Id="rId5" Type="http://schemas.openxmlformats.org/officeDocument/2006/relationships/image" Target="../media/image65.png"/><Relationship Id="rId4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135.xml"/><Relationship Id="rId13" Type="http://schemas.openxmlformats.org/officeDocument/2006/relationships/tags" Target="../tags/tag140.xml"/><Relationship Id="rId18" Type="http://schemas.openxmlformats.org/officeDocument/2006/relationships/image" Target="../media/image56.png"/><Relationship Id="rId3" Type="http://schemas.openxmlformats.org/officeDocument/2006/relationships/tags" Target="../tags/tag130.xml"/><Relationship Id="rId21" Type="http://schemas.openxmlformats.org/officeDocument/2006/relationships/image" Target="../media/image89.png"/><Relationship Id="rId7" Type="http://schemas.openxmlformats.org/officeDocument/2006/relationships/tags" Target="../tags/tag134.xml"/><Relationship Id="rId12" Type="http://schemas.openxmlformats.org/officeDocument/2006/relationships/tags" Target="../tags/tag139.xml"/><Relationship Id="rId17" Type="http://schemas.openxmlformats.org/officeDocument/2006/relationships/image" Target="../media/image87.png"/><Relationship Id="rId2" Type="http://schemas.openxmlformats.org/officeDocument/2006/relationships/tags" Target="../tags/tag129.xml"/><Relationship Id="rId16" Type="http://schemas.openxmlformats.org/officeDocument/2006/relationships/image" Target="../media/image86.png"/><Relationship Id="rId20" Type="http://schemas.openxmlformats.org/officeDocument/2006/relationships/image" Target="../media/image57.png"/><Relationship Id="rId1" Type="http://schemas.openxmlformats.org/officeDocument/2006/relationships/tags" Target="../tags/tag128.xml"/><Relationship Id="rId6" Type="http://schemas.openxmlformats.org/officeDocument/2006/relationships/tags" Target="../tags/tag133.xml"/><Relationship Id="rId11" Type="http://schemas.openxmlformats.org/officeDocument/2006/relationships/tags" Target="../tags/tag138.xml"/><Relationship Id="rId24" Type="http://schemas.openxmlformats.org/officeDocument/2006/relationships/image" Target="../media/image92.png"/><Relationship Id="rId5" Type="http://schemas.openxmlformats.org/officeDocument/2006/relationships/tags" Target="../tags/tag132.xml"/><Relationship Id="rId15" Type="http://schemas.openxmlformats.org/officeDocument/2006/relationships/image" Target="../media/image85.png"/><Relationship Id="rId23" Type="http://schemas.openxmlformats.org/officeDocument/2006/relationships/image" Target="../media/image91.png"/><Relationship Id="rId10" Type="http://schemas.openxmlformats.org/officeDocument/2006/relationships/tags" Target="../tags/tag137.xml"/><Relationship Id="rId19" Type="http://schemas.openxmlformats.org/officeDocument/2006/relationships/image" Target="../media/image88.png"/><Relationship Id="rId4" Type="http://schemas.openxmlformats.org/officeDocument/2006/relationships/tags" Target="../tags/tag131.xml"/><Relationship Id="rId9" Type="http://schemas.openxmlformats.org/officeDocument/2006/relationships/tags" Target="../tags/tag136.xml"/><Relationship Id="rId14" Type="http://schemas.openxmlformats.org/officeDocument/2006/relationships/slideLayout" Target="../slideLayouts/slideLayout6.xml"/><Relationship Id="rId22" Type="http://schemas.openxmlformats.org/officeDocument/2006/relationships/image" Target="../media/image9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tags" Target="../tags/tag143.xml"/><Relationship Id="rId7" Type="http://schemas.openxmlformats.org/officeDocument/2006/relationships/image" Target="../media/image94.png"/><Relationship Id="rId2" Type="http://schemas.openxmlformats.org/officeDocument/2006/relationships/tags" Target="../tags/tag142.xml"/><Relationship Id="rId1" Type="http://schemas.openxmlformats.org/officeDocument/2006/relationships/tags" Target="../tags/tag141.xml"/><Relationship Id="rId6" Type="http://schemas.openxmlformats.org/officeDocument/2006/relationships/image" Target="../media/image93.png"/><Relationship Id="rId5" Type="http://schemas.openxmlformats.org/officeDocument/2006/relationships/image" Target="../media/image65.png"/><Relationship Id="rId4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5" Type="http://schemas.openxmlformats.org/officeDocument/2006/relationships/image" Target="../media/image95.png"/><Relationship Id="rId4" Type="http://schemas.openxmlformats.org/officeDocument/2006/relationships/image" Target="../media/image6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tags" Target="../tags/tag148.xml"/><Relationship Id="rId7" Type="http://schemas.openxmlformats.org/officeDocument/2006/relationships/image" Target="../media/image8.png"/><Relationship Id="rId2" Type="http://schemas.openxmlformats.org/officeDocument/2006/relationships/tags" Target="../tags/tag147.xml"/><Relationship Id="rId1" Type="http://schemas.openxmlformats.org/officeDocument/2006/relationships/tags" Target="../tags/tag146.xml"/><Relationship Id="rId6" Type="http://schemas.openxmlformats.org/officeDocument/2006/relationships/image" Target="../media/image96.png"/><Relationship Id="rId5" Type="http://schemas.openxmlformats.org/officeDocument/2006/relationships/image" Target="../media/image65.png"/><Relationship Id="rId4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50.xml"/><Relationship Id="rId1" Type="http://schemas.openxmlformats.org/officeDocument/2006/relationships/tags" Target="../tags/tag149.xml"/><Relationship Id="rId5" Type="http://schemas.openxmlformats.org/officeDocument/2006/relationships/image" Target="../media/image97.png"/><Relationship Id="rId4" Type="http://schemas.openxmlformats.org/officeDocument/2006/relationships/image" Target="../media/image6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52.xml"/><Relationship Id="rId1" Type="http://schemas.openxmlformats.org/officeDocument/2006/relationships/tags" Target="../tags/tag151.xml"/><Relationship Id="rId5" Type="http://schemas.openxmlformats.org/officeDocument/2006/relationships/image" Target="../media/image98.png"/><Relationship Id="rId4" Type="http://schemas.openxmlformats.org/officeDocument/2006/relationships/image" Target="../media/image6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54.xml"/><Relationship Id="rId1" Type="http://schemas.openxmlformats.org/officeDocument/2006/relationships/tags" Target="../tags/tag153.xml"/><Relationship Id="rId5" Type="http://schemas.openxmlformats.org/officeDocument/2006/relationships/image" Target="../media/image99.png"/><Relationship Id="rId4" Type="http://schemas.openxmlformats.org/officeDocument/2006/relationships/image" Target="../media/image6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tags" Target="../tags/tag157.xml"/><Relationship Id="rId7" Type="http://schemas.openxmlformats.org/officeDocument/2006/relationships/image" Target="../media/image100.png"/><Relationship Id="rId2" Type="http://schemas.openxmlformats.org/officeDocument/2006/relationships/tags" Target="../tags/tag156.xml"/><Relationship Id="rId1" Type="http://schemas.openxmlformats.org/officeDocument/2006/relationships/tags" Target="../tags/tag155.xml"/><Relationship Id="rId6" Type="http://schemas.openxmlformats.org/officeDocument/2006/relationships/image" Target="../media/image99.png"/><Relationship Id="rId5" Type="http://schemas.openxmlformats.org/officeDocument/2006/relationships/image" Target="../media/image65.png"/><Relationship Id="rId4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e-IL" sz="10000" dirty="0" smtClean="0"/>
              <a:t>מערכת משוואות לינאריות</a:t>
            </a:r>
            <a:endParaRPr lang="he-IL" sz="10000" dirty="0"/>
          </a:p>
        </p:txBody>
      </p:sp>
    </p:spTree>
    <p:extLst>
      <p:ext uri="{BB962C8B-B14F-4D97-AF65-F5344CB8AC3E}">
        <p14:creationId xmlns:p14="http://schemas.microsoft.com/office/powerpoint/2010/main" val="409819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מערכת משוואות לינארית </a:t>
            </a:r>
            <a:endParaRPr lang="he-IL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651" y="1799336"/>
            <a:ext cx="6492697" cy="213489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460736" y="4535424"/>
            <a:ext cx="105156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כאשר</a:t>
            </a:r>
            <a:endParaRPr lang="he-IL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0421" y="4990592"/>
            <a:ext cx="331927" cy="2489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095744" y="4807734"/>
            <a:ext cx="129844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נעלמים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8043" y="5484368"/>
            <a:ext cx="968121" cy="41239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99632" y="5373542"/>
            <a:ext cx="219456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קבועים משדה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894" y="5484368"/>
            <a:ext cx="238887" cy="28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3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מערכת משוואות לינארית </a:t>
            </a:r>
            <a:endParaRPr lang="he-IL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651" y="1799336"/>
            <a:ext cx="6492697" cy="213489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460736" y="4535424"/>
            <a:ext cx="105156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דוגמאות</a:t>
            </a:r>
            <a:endParaRPr lang="he-IL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2897" y="4904756"/>
            <a:ext cx="2117293" cy="865022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521" y="4904756"/>
            <a:ext cx="4621835" cy="347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49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מערכת משוואות לינארית </a:t>
            </a:r>
            <a:endParaRPr lang="he-IL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651" y="1799336"/>
            <a:ext cx="6492697" cy="213489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49424" y="4654296"/>
            <a:ext cx="6839712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000" dirty="0" smtClean="0"/>
              <a:t>המטרה- לפתור את המערכת.</a:t>
            </a:r>
            <a:endParaRPr lang="he-IL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304800" y="5755575"/>
            <a:ext cx="1032710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מציאת אלו (אם קיימות) הצבות ל                        יקימו את כל    </a:t>
            </a:r>
            <a:r>
              <a:rPr lang="en-US" sz="2500" dirty="0" smtClean="0"/>
              <a:t>    </a:t>
            </a:r>
            <a:r>
              <a:rPr lang="he-IL" sz="2500" dirty="0" smtClean="0"/>
              <a:t>המשוואות </a:t>
            </a:r>
            <a:endParaRPr lang="he-IL" sz="25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537" y="5862085"/>
            <a:ext cx="1775308" cy="264033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719" y="5908947"/>
            <a:ext cx="344500" cy="18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02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e-IL" dirty="0" smtClean="0"/>
              <a:t>איך? </a:t>
            </a:r>
            <a:br>
              <a:rPr lang="he-IL" dirty="0" smtClean="0"/>
            </a:br>
            <a:r>
              <a:rPr lang="he-IL" dirty="0" smtClean="0"/>
              <a:t>בעזרת פעולות על המערכת שלא משנות את פתרונה.</a:t>
            </a:r>
            <a:br>
              <a:rPr lang="he-IL" dirty="0" smtClean="0"/>
            </a:br>
            <a:r>
              <a:rPr lang="he-IL" dirty="0" smtClean="0"/>
              <a:t> פעולות אלו נקראות פעולות אלמנטריות.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554962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פעולה 1- החלפת שתי שורות </a:t>
            </a:r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464" y="824223"/>
            <a:ext cx="2048561" cy="54315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435389" y="1690688"/>
            <a:ext cx="91841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למשל:</a:t>
            </a:r>
            <a:endParaRPr lang="he-IL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182" y="3276482"/>
            <a:ext cx="2215362" cy="1367942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8408" y="3593549"/>
            <a:ext cx="1372972" cy="447599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8244" y="3276482"/>
            <a:ext cx="2215362" cy="1365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005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פעולה 2- הכפלה </a:t>
            </a:r>
            <a:r>
              <a:rPr lang="he-IL" dirty="0" err="1" smtClean="0"/>
              <a:t>בסקלאר</a:t>
            </a:r>
            <a:r>
              <a:rPr lang="he-IL" dirty="0" smtClean="0"/>
              <a:t> שונה מאפס </a:t>
            </a:r>
            <a:endParaRPr lang="he-IL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545" y="794886"/>
            <a:ext cx="2373783" cy="466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435389" y="1690688"/>
            <a:ext cx="91841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למשל:</a:t>
            </a:r>
            <a:endParaRPr lang="he-IL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182" y="3276482"/>
            <a:ext cx="2215362" cy="1367942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8408" y="3593551"/>
            <a:ext cx="1538936" cy="447599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265" y="295633"/>
            <a:ext cx="668884" cy="259842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976" y="3276483"/>
            <a:ext cx="2215362" cy="1372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517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he-IL" dirty="0" smtClean="0"/>
              <a:t>פעולה 3- </a:t>
            </a:r>
            <a:r>
              <a:rPr lang="he-IL" altLang="he-IL" dirty="0">
                <a:latin typeface="Arial" panose="020B0604020202020204" pitchFamily="34" charset="0"/>
                <a:cs typeface="Arial" panose="020B0604020202020204" pitchFamily="34" charset="0"/>
              </a:rPr>
              <a:t>הוספת מכפלה של שורה אחת לשורה אחרת</a:t>
            </a:r>
            <a:r>
              <a:rPr lang="he-IL" altLang="he-IL" dirty="0">
                <a:latin typeface="Arial" panose="020B0604020202020204" pitchFamily="34" charset="0"/>
              </a:rPr>
              <a:t> </a:t>
            </a:r>
            <a:br>
              <a:rPr lang="he-IL" altLang="he-IL" dirty="0">
                <a:latin typeface="Arial" panose="020B0604020202020204" pitchFamily="34" charset="0"/>
              </a:rPr>
            </a:br>
            <a:endParaRPr lang="he-IL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984" y="1224649"/>
            <a:ext cx="3708198" cy="5431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435389" y="1690688"/>
            <a:ext cx="91841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למשל:</a:t>
            </a:r>
            <a:endParaRPr lang="he-IL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182" y="3276482"/>
            <a:ext cx="2215362" cy="1367942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8408" y="3593552"/>
            <a:ext cx="2210335" cy="447599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976" y="3276483"/>
            <a:ext cx="2499512" cy="1370456"/>
          </a:xfrm>
          <a:prstGeom prst="rect">
            <a:avLst/>
          </a:prstGeom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37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he-IL" dirty="0" smtClean="0"/>
              <a:t>בנוסף לפעולות אלו – נשתמש בכתיב </a:t>
            </a:r>
            <a:r>
              <a:rPr lang="he-IL" dirty="0" err="1" smtClean="0"/>
              <a:t>מטריצי</a:t>
            </a:r>
            <a:r>
              <a:rPr lang="he-IL" dirty="0" smtClean="0"/>
              <a:t>	</a:t>
            </a:r>
            <a:endParaRPr lang="he-IL" dirty="0"/>
          </a:p>
        </p:txBody>
      </p:sp>
      <p:sp>
        <p:nvSpPr>
          <p:cNvPr id="5" name="TextBox 4"/>
          <p:cNvSpPr txBox="1"/>
          <p:nvPr/>
        </p:nvSpPr>
        <p:spPr>
          <a:xfrm>
            <a:off x="10435389" y="1690688"/>
            <a:ext cx="91841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למשל:</a:t>
            </a:r>
            <a:endParaRPr lang="he-IL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454" y="2471810"/>
            <a:ext cx="2215362" cy="1367942"/>
          </a:xfrm>
          <a:prstGeom prst="rect">
            <a:avLst/>
          </a:prstGeom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788" y="2848614"/>
            <a:ext cx="1364487" cy="307167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247" y="2336021"/>
            <a:ext cx="3017520" cy="1503731"/>
          </a:xfrm>
          <a:prstGeom prst="rect">
            <a:avLst/>
          </a:prstGeom>
        </p:spPr>
      </p:pic>
      <p:sp>
        <p:nvSpPr>
          <p:cNvPr id="12" name="מלבן מעוגל 11"/>
          <p:cNvSpPr/>
          <p:nvPr/>
        </p:nvSpPr>
        <p:spPr>
          <a:xfrm>
            <a:off x="8065008" y="2194560"/>
            <a:ext cx="1746504" cy="189280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TextBox 13"/>
          <p:cNvSpPr txBox="1"/>
          <p:nvPr/>
        </p:nvSpPr>
        <p:spPr>
          <a:xfrm>
            <a:off x="8065008" y="4260107"/>
            <a:ext cx="151790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 smtClean="0"/>
              <a:t>מטריצת המקדמים</a:t>
            </a:r>
            <a:endParaRPr lang="he-IL" dirty="0"/>
          </a:p>
        </p:txBody>
      </p:sp>
      <p:sp>
        <p:nvSpPr>
          <p:cNvPr id="15" name="מלבן מעוגל 14"/>
          <p:cNvSpPr/>
          <p:nvPr/>
        </p:nvSpPr>
        <p:spPr>
          <a:xfrm>
            <a:off x="9985248" y="2141482"/>
            <a:ext cx="470916" cy="189280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TextBox 15"/>
          <p:cNvSpPr txBox="1"/>
          <p:nvPr/>
        </p:nvSpPr>
        <p:spPr>
          <a:xfrm>
            <a:off x="9811512" y="4211330"/>
            <a:ext cx="88945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 smtClean="0"/>
              <a:t>וקטור תוצאה</a:t>
            </a:r>
            <a:endParaRPr lang="he-IL" dirty="0"/>
          </a:p>
        </p:txBody>
      </p:sp>
      <p:sp>
        <p:nvSpPr>
          <p:cNvPr id="23" name="הסבר ענן 22"/>
          <p:cNvSpPr/>
          <p:nvPr/>
        </p:nvSpPr>
        <p:spPr>
          <a:xfrm>
            <a:off x="2761488" y="4443984"/>
            <a:ext cx="3758787" cy="1828800"/>
          </a:xfrm>
          <a:prstGeom prst="cloudCallout">
            <a:avLst>
              <a:gd name="adj1" fmla="val -52701"/>
              <a:gd name="adj2" fmla="val 78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4" name="TextBox 23"/>
          <p:cNvSpPr txBox="1"/>
          <p:nvPr/>
        </p:nvSpPr>
        <p:spPr>
          <a:xfrm>
            <a:off x="3630168" y="4906438"/>
            <a:ext cx="202082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err="1" smtClean="0"/>
              <a:t>חחח</a:t>
            </a:r>
            <a:r>
              <a:rPr lang="he-IL" dirty="0" smtClean="0"/>
              <a:t>...</a:t>
            </a:r>
          </a:p>
          <a:p>
            <a:r>
              <a:rPr lang="he-IL" dirty="0" smtClean="0"/>
              <a:t>בשביל מה זה טוב??</a:t>
            </a:r>
            <a:endParaRPr lang="he-IL" dirty="0"/>
          </a:p>
        </p:txBody>
      </p:sp>
      <p:cxnSp>
        <p:nvCxnSpPr>
          <p:cNvPr id="9" name="מחבר חץ ישר 8"/>
          <p:cNvCxnSpPr/>
          <p:nvPr/>
        </p:nvCxnSpPr>
        <p:spPr>
          <a:xfrm>
            <a:off x="8382000" y="1866900"/>
            <a:ext cx="0" cy="2745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240367" y="1383337"/>
            <a:ext cx="164928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 smtClean="0"/>
              <a:t>מתאים ל</a:t>
            </a:r>
            <a:endParaRPr lang="he-IL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42" y="1507366"/>
            <a:ext cx="160020" cy="14287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786108" y="1422568"/>
            <a:ext cx="164928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 smtClean="0"/>
              <a:t>מתאים ל</a:t>
            </a:r>
            <a:endParaRPr lang="he-IL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983" y="1546597"/>
            <a:ext cx="148590" cy="203835"/>
          </a:xfrm>
          <a:prstGeom prst="rect">
            <a:avLst/>
          </a:prstGeom>
        </p:spPr>
      </p:pic>
      <p:cxnSp>
        <p:nvCxnSpPr>
          <p:cNvPr id="21" name="מחבר חץ ישר 20"/>
          <p:cNvCxnSpPr/>
          <p:nvPr/>
        </p:nvCxnSpPr>
        <p:spPr>
          <a:xfrm>
            <a:off x="9382125" y="1866900"/>
            <a:ext cx="0" cy="2745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7423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/>
      <p:bldP spid="15" grpId="0" animBg="1"/>
      <p:bldP spid="16" grpId="0"/>
      <p:bldP spid="23" grpId="0" animBg="1"/>
      <p:bldP spid="24" grpId="0"/>
      <p:bldP spid="17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he-IL" dirty="0" smtClean="0"/>
              <a:t>בנוסף לפעולות אלו – נשתמש בכתיב </a:t>
            </a:r>
            <a:r>
              <a:rPr lang="he-IL" dirty="0" err="1" smtClean="0"/>
              <a:t>מטריצי</a:t>
            </a:r>
            <a:r>
              <a:rPr lang="he-IL" dirty="0" smtClean="0"/>
              <a:t>	</a:t>
            </a:r>
            <a:endParaRPr lang="he-IL" dirty="0"/>
          </a:p>
        </p:txBody>
      </p:sp>
      <p:sp>
        <p:nvSpPr>
          <p:cNvPr id="5" name="TextBox 4"/>
          <p:cNvSpPr txBox="1"/>
          <p:nvPr/>
        </p:nvSpPr>
        <p:spPr>
          <a:xfrm>
            <a:off x="10435389" y="1690688"/>
            <a:ext cx="91841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למשל:</a:t>
            </a:r>
            <a:endParaRPr lang="he-IL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454" y="2471810"/>
            <a:ext cx="2215362" cy="1367942"/>
          </a:xfrm>
          <a:prstGeom prst="rect">
            <a:avLst/>
          </a:prstGeom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788" y="2848614"/>
            <a:ext cx="1364487" cy="307167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247" y="2336021"/>
            <a:ext cx="3017520" cy="1503731"/>
          </a:xfrm>
          <a:prstGeom prst="rect">
            <a:avLst/>
          </a:prstGeom>
        </p:spPr>
      </p:pic>
      <p:sp>
        <p:nvSpPr>
          <p:cNvPr id="12" name="מלבן מעוגל 11"/>
          <p:cNvSpPr/>
          <p:nvPr/>
        </p:nvSpPr>
        <p:spPr>
          <a:xfrm>
            <a:off x="8065008" y="2194560"/>
            <a:ext cx="1746504" cy="189280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TextBox 13"/>
          <p:cNvSpPr txBox="1"/>
          <p:nvPr/>
        </p:nvSpPr>
        <p:spPr>
          <a:xfrm>
            <a:off x="8065008" y="4260107"/>
            <a:ext cx="151790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 smtClean="0"/>
              <a:t>מטריצת המקדמים</a:t>
            </a:r>
            <a:endParaRPr lang="he-IL" dirty="0"/>
          </a:p>
        </p:txBody>
      </p:sp>
      <p:sp>
        <p:nvSpPr>
          <p:cNvPr id="15" name="מלבן מעוגל 14"/>
          <p:cNvSpPr/>
          <p:nvPr/>
        </p:nvSpPr>
        <p:spPr>
          <a:xfrm>
            <a:off x="9985248" y="2141482"/>
            <a:ext cx="470916" cy="189280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TextBox 15"/>
          <p:cNvSpPr txBox="1"/>
          <p:nvPr/>
        </p:nvSpPr>
        <p:spPr>
          <a:xfrm>
            <a:off x="9811512" y="4211330"/>
            <a:ext cx="88945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 smtClean="0"/>
              <a:t>וקטור תוצאה</a:t>
            </a:r>
            <a:endParaRPr lang="he-IL" dirty="0"/>
          </a:p>
        </p:txBody>
      </p:sp>
      <p:sp>
        <p:nvSpPr>
          <p:cNvPr id="8" name="TextBox 7"/>
          <p:cNvSpPr txBox="1"/>
          <p:nvPr/>
        </p:nvSpPr>
        <p:spPr>
          <a:xfrm>
            <a:off x="1444752" y="4997678"/>
            <a:ext cx="6519672" cy="1615827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300" dirty="0" smtClean="0"/>
              <a:t>ביצוע פעולות אלמנטריות על מערכת המשוואות שקולה לביצוע הפעולות על המטריצה  </a:t>
            </a:r>
            <a:endParaRPr lang="he-IL" sz="3300" dirty="0"/>
          </a:p>
        </p:txBody>
      </p:sp>
    </p:spTree>
    <p:extLst>
      <p:ext uri="{BB962C8B-B14F-4D97-AF65-F5344CB8AC3E}">
        <p14:creationId xmlns:p14="http://schemas.microsoft.com/office/powerpoint/2010/main" val="2894627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456164" y="255080"/>
            <a:ext cx="91841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למשל:</a:t>
            </a:r>
            <a:endParaRPr lang="he-IL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166" y="624412"/>
            <a:ext cx="2215362" cy="1367942"/>
          </a:xfrm>
          <a:prstGeom prst="rect">
            <a:avLst/>
          </a:prstGeom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60020" y="2869691"/>
            <a:ext cx="1364487" cy="307167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920" y="4211143"/>
            <a:ext cx="3017520" cy="1503731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832" y="938967"/>
            <a:ext cx="2210335" cy="447599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1031" y="621898"/>
            <a:ext cx="2499512" cy="1370456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68543" y="2869691"/>
            <a:ext cx="1364487" cy="307167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272" y="4200097"/>
            <a:ext cx="3017143" cy="1503543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188" y="4614855"/>
            <a:ext cx="2210335" cy="447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31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he-IL" sz="4000" dirty="0" smtClean="0"/>
              <a:t>תרגיל- פתור</a:t>
            </a:r>
            <a:endParaRPr lang="he-IL" sz="40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449" y="365125"/>
            <a:ext cx="3274009" cy="1755191"/>
          </a:xfrm>
          <a:prstGeom prst="rect">
            <a:avLst/>
          </a:prstGeom>
        </p:spPr>
      </p:pic>
      <p:sp>
        <p:nvSpPr>
          <p:cNvPr id="17" name="כותרת 1"/>
          <p:cNvSpPr txBox="1">
            <a:spLocks/>
          </p:cNvSpPr>
          <p:nvPr/>
        </p:nvSpPr>
        <p:spPr>
          <a:xfrm>
            <a:off x="1002792" y="244081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4000" dirty="0" smtClean="0"/>
              <a:t>פתרון: נעבוד עם המטריצה</a:t>
            </a:r>
            <a:endParaRPr lang="he-IL" sz="40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975" y="2781948"/>
            <a:ext cx="3968039" cy="1503731"/>
          </a:xfrm>
          <a:prstGeom prst="rect">
            <a:avLst/>
          </a:prstGeom>
        </p:spPr>
      </p:pic>
      <p:sp>
        <p:nvSpPr>
          <p:cNvPr id="7" name="כותרת 1"/>
          <p:cNvSpPr txBox="1">
            <a:spLocks/>
          </p:cNvSpPr>
          <p:nvPr/>
        </p:nvSpPr>
        <p:spPr>
          <a:xfrm>
            <a:off x="1002792" y="462681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4000" dirty="0" smtClean="0"/>
              <a:t>ונדרג אותה בעזרת דירוג גאוס (ע"י פעולות אלמנטריות)</a:t>
            </a:r>
          </a:p>
          <a:p>
            <a:r>
              <a:rPr lang="he-IL" sz="4000" dirty="0" smtClean="0"/>
              <a:t>על מנת לפשט את המערכת</a:t>
            </a:r>
            <a:endParaRPr lang="he-IL" sz="4000" dirty="0"/>
          </a:p>
        </p:txBody>
      </p:sp>
    </p:spTree>
    <p:extLst>
      <p:ext uri="{BB962C8B-B14F-4D97-AF65-F5344CB8AC3E}">
        <p14:creationId xmlns:p14="http://schemas.microsoft.com/office/powerpoint/2010/main" val="3346200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31" y="375652"/>
            <a:ext cx="3967543" cy="1503543"/>
          </a:xfrm>
          <a:prstGeom prst="rect">
            <a:avLst/>
          </a:prstGeom>
        </p:spPr>
      </p:pic>
      <p:sp>
        <p:nvSpPr>
          <p:cNvPr id="12" name="מלבן 11"/>
          <p:cNvSpPr/>
          <p:nvPr/>
        </p:nvSpPr>
        <p:spPr>
          <a:xfrm>
            <a:off x="493849" y="855176"/>
            <a:ext cx="527722" cy="5047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899" y="323166"/>
            <a:ext cx="6273144" cy="1503543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878" y="2420213"/>
            <a:ext cx="6439086" cy="1503543"/>
          </a:xfrm>
          <a:prstGeom prst="rect">
            <a:avLst/>
          </a:prstGeom>
        </p:spPr>
      </p:pic>
      <p:sp>
        <p:nvSpPr>
          <p:cNvPr id="15" name="מלבן 14"/>
          <p:cNvSpPr/>
          <p:nvPr/>
        </p:nvSpPr>
        <p:spPr>
          <a:xfrm>
            <a:off x="6980699" y="1293410"/>
            <a:ext cx="527722" cy="5047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821" y="4585697"/>
            <a:ext cx="6273143" cy="1503542"/>
          </a:xfrm>
          <a:prstGeom prst="rect">
            <a:avLst/>
          </a:prstGeom>
        </p:spPr>
      </p:pic>
      <p:sp>
        <p:nvSpPr>
          <p:cNvPr id="20" name="מלבן 19"/>
          <p:cNvSpPr/>
          <p:nvPr/>
        </p:nvSpPr>
        <p:spPr>
          <a:xfrm>
            <a:off x="7829550" y="3386604"/>
            <a:ext cx="593271" cy="5047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TextBox 15"/>
          <p:cNvSpPr txBox="1"/>
          <p:nvPr/>
        </p:nvSpPr>
        <p:spPr>
          <a:xfrm>
            <a:off x="493849" y="2543591"/>
            <a:ext cx="2439851" cy="193899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שלב ראשון:</a:t>
            </a:r>
          </a:p>
          <a:p>
            <a:pPr algn="ctr"/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איפוס החצי התחתון של המטריצה</a:t>
            </a:r>
            <a:endParaRPr lang="he-IL" sz="3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84731" y="5046984"/>
            <a:ext cx="3860510" cy="1246495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בשיטת הדירוג של גאוס הכניסות שמתאפסות- נשארות מאופסות  גם בהמשך</a:t>
            </a:r>
            <a:endParaRPr lang="he-IL" sz="2500" dirty="0"/>
          </a:p>
        </p:txBody>
      </p:sp>
      <p:sp>
        <p:nvSpPr>
          <p:cNvPr id="7" name="כוכב עם 5 פינות 6"/>
          <p:cNvSpPr/>
          <p:nvPr/>
        </p:nvSpPr>
        <p:spPr>
          <a:xfrm>
            <a:off x="394342" y="323166"/>
            <a:ext cx="695325" cy="518346"/>
          </a:xfrm>
          <a:prstGeom prst="star5">
            <a:avLst/>
          </a:prstGeom>
          <a:noFill/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כוכב עם 5 פינות 16"/>
          <p:cNvSpPr/>
          <p:nvPr/>
        </p:nvSpPr>
        <p:spPr>
          <a:xfrm>
            <a:off x="6896897" y="289942"/>
            <a:ext cx="695325" cy="518346"/>
          </a:xfrm>
          <a:prstGeom prst="star5">
            <a:avLst/>
          </a:prstGeom>
          <a:noFill/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כוכב עם 5 פינות 17"/>
          <p:cNvSpPr/>
          <p:nvPr/>
        </p:nvSpPr>
        <p:spPr>
          <a:xfrm>
            <a:off x="7778522" y="2793100"/>
            <a:ext cx="851128" cy="593504"/>
          </a:xfrm>
          <a:prstGeom prst="star5">
            <a:avLst/>
          </a:prstGeom>
          <a:noFill/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50064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20" grpId="0" animBg="1"/>
      <p:bldP spid="22" grpId="0" animBg="1"/>
      <p:bldP spid="17" grpId="0" animBg="1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96" y="556621"/>
            <a:ext cx="3967543" cy="150354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93849" y="2543591"/>
            <a:ext cx="2439851" cy="193899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שלב שני (אופציונאלי):</a:t>
            </a:r>
          </a:p>
          <a:p>
            <a:pPr algn="ctr"/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כל שורה מתחילה ב 1</a:t>
            </a:r>
            <a:endParaRPr lang="he-IL" sz="3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3" name="מלבן 12"/>
          <p:cNvSpPr/>
          <p:nvPr/>
        </p:nvSpPr>
        <p:spPr>
          <a:xfrm>
            <a:off x="646574" y="474260"/>
            <a:ext cx="527722" cy="504724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16"/>
          <p:cNvSpPr/>
          <p:nvPr/>
        </p:nvSpPr>
        <p:spPr>
          <a:xfrm>
            <a:off x="1379999" y="978984"/>
            <a:ext cx="686926" cy="545016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17"/>
          <p:cNvSpPr/>
          <p:nvPr/>
        </p:nvSpPr>
        <p:spPr>
          <a:xfrm>
            <a:off x="2352367" y="1484353"/>
            <a:ext cx="686926" cy="545016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117" y="2760059"/>
            <a:ext cx="5777827" cy="1506057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118" y="556622"/>
            <a:ext cx="5777826" cy="1503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485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מלבן 11"/>
          <p:cNvSpPr/>
          <p:nvPr/>
        </p:nvSpPr>
        <p:spPr>
          <a:xfrm>
            <a:off x="2208349" y="1022350"/>
            <a:ext cx="527722" cy="5047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TextBox 15"/>
          <p:cNvSpPr txBox="1"/>
          <p:nvPr/>
        </p:nvSpPr>
        <p:spPr>
          <a:xfrm>
            <a:off x="493849" y="2543591"/>
            <a:ext cx="2439851" cy="193899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שלב שלישי:</a:t>
            </a:r>
          </a:p>
          <a:p>
            <a:pPr algn="ctr"/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איפוס החצי העליון של המטריצה</a:t>
            </a:r>
            <a:endParaRPr lang="he-IL" sz="3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49" y="521684"/>
            <a:ext cx="3643198" cy="1506057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514" y="2653458"/>
            <a:ext cx="5943772" cy="1503542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0571" y="521684"/>
            <a:ext cx="6109715" cy="1503542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9866" y="4785232"/>
            <a:ext cx="5791124" cy="1503731"/>
          </a:xfrm>
          <a:prstGeom prst="rect">
            <a:avLst/>
          </a:prstGeom>
        </p:spPr>
      </p:pic>
      <p:sp>
        <p:nvSpPr>
          <p:cNvPr id="23" name="מלבן 22"/>
          <p:cNvSpPr/>
          <p:nvPr/>
        </p:nvSpPr>
        <p:spPr>
          <a:xfrm>
            <a:off x="8628198" y="521684"/>
            <a:ext cx="534851" cy="5047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4" name="מלבן 23"/>
          <p:cNvSpPr/>
          <p:nvPr/>
        </p:nvSpPr>
        <p:spPr>
          <a:xfrm>
            <a:off x="7847148" y="2641793"/>
            <a:ext cx="534851" cy="5047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21150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3" grpId="0" animBg="1"/>
      <p:bldP spid="2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44" y="775209"/>
            <a:ext cx="3318857" cy="1503543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13924" y="2987215"/>
            <a:ext cx="1529079" cy="960840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82" y="890345"/>
            <a:ext cx="1297534" cy="1292505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41" y="4534229"/>
            <a:ext cx="3274009" cy="1755191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82" y="4765571"/>
            <a:ext cx="1297534" cy="1292505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221" y="1373396"/>
            <a:ext cx="1364487" cy="307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371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he-IL" sz="4000" dirty="0" smtClean="0"/>
              <a:t>הערה: במידה והמערכת היא</a:t>
            </a:r>
            <a:endParaRPr lang="he-IL" sz="40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103" y="365125"/>
            <a:ext cx="3967543" cy="1503543"/>
          </a:xfrm>
          <a:prstGeom prst="rect">
            <a:avLst/>
          </a:prstGeom>
        </p:spPr>
      </p:pic>
      <p:sp>
        <p:nvSpPr>
          <p:cNvPr id="9" name="כוכב עם 5 פינות 8"/>
          <p:cNvSpPr/>
          <p:nvPr/>
        </p:nvSpPr>
        <p:spPr>
          <a:xfrm>
            <a:off x="1263022" y="323166"/>
            <a:ext cx="695325" cy="518346"/>
          </a:xfrm>
          <a:prstGeom prst="star5">
            <a:avLst/>
          </a:prstGeom>
          <a:noFill/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כותרת 1"/>
          <p:cNvSpPr txBox="1">
            <a:spLocks/>
          </p:cNvSpPr>
          <p:nvPr/>
        </p:nvSpPr>
        <p:spPr>
          <a:xfrm>
            <a:off x="838200" y="22034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4000" dirty="0" smtClean="0"/>
              <a:t>נבצע פעולה אלמנטרית של החלפת שורות ונמשיך כרגיל</a:t>
            </a:r>
            <a:endParaRPr lang="he-IL" sz="40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103" y="3863796"/>
            <a:ext cx="9833371" cy="1503543"/>
          </a:xfrm>
          <a:prstGeom prst="rect">
            <a:avLst/>
          </a:prstGeom>
        </p:spPr>
      </p:pic>
      <p:sp>
        <p:nvSpPr>
          <p:cNvPr id="14" name="כוכב עם 5 פינות 13"/>
          <p:cNvSpPr/>
          <p:nvPr/>
        </p:nvSpPr>
        <p:spPr>
          <a:xfrm>
            <a:off x="7139947" y="3782602"/>
            <a:ext cx="695325" cy="518346"/>
          </a:xfrm>
          <a:prstGeom prst="star5">
            <a:avLst/>
          </a:prstGeom>
          <a:noFill/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5308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he-IL" sz="4000" dirty="0" smtClean="0"/>
              <a:t>תרגיל- פתור</a:t>
            </a:r>
            <a:endParaRPr lang="he-IL" sz="40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849" y="378206"/>
            <a:ext cx="5464226" cy="1755191"/>
          </a:xfrm>
          <a:prstGeom prst="rect">
            <a:avLst/>
          </a:prstGeom>
        </p:spPr>
      </p:pic>
      <p:sp>
        <p:nvSpPr>
          <p:cNvPr id="17" name="כותרת 1"/>
          <p:cNvSpPr txBox="1">
            <a:spLocks/>
          </p:cNvSpPr>
          <p:nvPr/>
        </p:nvSpPr>
        <p:spPr>
          <a:xfrm>
            <a:off x="1002792" y="244081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4000" dirty="0" smtClean="0"/>
              <a:t>פתרון: נעבוד עם המטריצה</a:t>
            </a:r>
            <a:endParaRPr lang="he-IL" sz="40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849" y="4118877"/>
            <a:ext cx="4835576" cy="150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080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he-IL" sz="4000" dirty="0" smtClean="0"/>
              <a:t>נמשיך לפשט ע"י פעולות אלמנטריות:</a:t>
            </a:r>
            <a:endParaRPr lang="he-IL" sz="40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32" y="1863346"/>
            <a:ext cx="11167339" cy="1503731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32" y="4313936"/>
            <a:ext cx="5949544" cy="1503731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776" y="4585381"/>
            <a:ext cx="1529079" cy="960840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0863" y="4884750"/>
            <a:ext cx="3374593" cy="362102"/>
          </a:xfrm>
          <a:prstGeom prst="rect">
            <a:avLst/>
          </a:prstGeom>
        </p:spPr>
      </p:pic>
      <p:sp>
        <p:nvSpPr>
          <p:cNvPr id="10" name="מלבן 9"/>
          <p:cNvSpPr/>
          <p:nvPr/>
        </p:nvSpPr>
        <p:spPr>
          <a:xfrm>
            <a:off x="2999232" y="5246852"/>
            <a:ext cx="3227832" cy="5047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ברק 10"/>
          <p:cNvSpPr/>
          <p:nvPr/>
        </p:nvSpPr>
        <p:spPr>
          <a:xfrm>
            <a:off x="9718573" y="5400674"/>
            <a:ext cx="1019175" cy="1170051"/>
          </a:xfrm>
          <a:prstGeom prst="lightningBol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658787" y="6047505"/>
            <a:ext cx="337413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אין פתרון למערכת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2309282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he-IL" sz="4000" dirty="0" smtClean="0"/>
              <a:t>תרגיל- פתור</a:t>
            </a:r>
            <a:endParaRPr lang="he-IL" sz="40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574" y="539458"/>
            <a:ext cx="3319272" cy="1503731"/>
          </a:xfrm>
          <a:prstGeom prst="rect">
            <a:avLst/>
          </a:prstGeom>
        </p:spPr>
      </p:pic>
      <p:sp>
        <p:nvSpPr>
          <p:cNvPr id="17" name="כותרת 1"/>
          <p:cNvSpPr txBox="1">
            <a:spLocks/>
          </p:cNvSpPr>
          <p:nvPr/>
        </p:nvSpPr>
        <p:spPr>
          <a:xfrm>
            <a:off x="717042" y="13804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4000" dirty="0" smtClean="0"/>
              <a:t>פתרון:</a:t>
            </a:r>
            <a:endParaRPr lang="he-IL" sz="40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97" y="2884138"/>
            <a:ext cx="10028225" cy="1503731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97" y="4882496"/>
            <a:ext cx="6273927" cy="1503731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4846" y="5261708"/>
            <a:ext cx="750432" cy="486767"/>
          </a:xfrm>
          <a:prstGeom prst="rect">
            <a:avLst/>
          </a:prstGeom>
        </p:spPr>
      </p:pic>
      <p:sp>
        <p:nvSpPr>
          <p:cNvPr id="11" name="מלבן 10"/>
          <p:cNvSpPr/>
          <p:nvPr/>
        </p:nvSpPr>
        <p:spPr>
          <a:xfrm>
            <a:off x="2923032" y="5862419"/>
            <a:ext cx="3227832" cy="5047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9224" y="5003429"/>
            <a:ext cx="3922776" cy="1003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084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he-IL" sz="4000" dirty="0" smtClean="0"/>
              <a:t>נמשיך</a:t>
            </a:r>
            <a:endParaRPr lang="he-IL" sz="40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558800"/>
            <a:ext cx="9480042" cy="1506245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2911475"/>
            <a:ext cx="5582412" cy="1516304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978" y="3189207"/>
            <a:ext cx="1529079" cy="9608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677275" y="2304609"/>
            <a:ext cx="304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לכל הצבה </a:t>
            </a:r>
            <a:endParaRPr lang="he-IL" sz="2800" dirty="0"/>
          </a:p>
        </p:txBody>
      </p:sp>
      <p:pic>
        <p:nvPicPr>
          <p:cNvPr id="24" name="תמונה 2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2949" y="2456942"/>
            <a:ext cx="890168" cy="264033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9050" y="2495109"/>
            <a:ext cx="130759" cy="264033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704" y="2855832"/>
            <a:ext cx="247142" cy="400263"/>
          </a:xfrm>
          <a:prstGeom prst="rect">
            <a:avLst/>
          </a:prstGeom>
        </p:spPr>
      </p:pic>
      <p:pic>
        <p:nvPicPr>
          <p:cNvPr id="47" name="תמונה 4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9909" y="3489377"/>
            <a:ext cx="1966416" cy="1136599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704" y="4879972"/>
            <a:ext cx="247142" cy="400263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8429117" y="5534231"/>
            <a:ext cx="3048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b="1" dirty="0" smtClean="0"/>
              <a:t>אוסף </a:t>
            </a:r>
            <a:r>
              <a:rPr lang="he-IL" sz="2800" dirty="0" smtClean="0"/>
              <a:t>הפתרונות הוא</a:t>
            </a:r>
            <a:endParaRPr lang="he-IL" sz="2800" b="1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017" y="5080103"/>
            <a:ext cx="4352770" cy="151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399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8200" y="284163"/>
            <a:ext cx="10515600" cy="1325563"/>
          </a:xfrm>
        </p:spPr>
        <p:txBody>
          <a:bodyPr>
            <a:normAutofit/>
          </a:bodyPr>
          <a:lstStyle/>
          <a:p>
            <a:pPr lvl="0"/>
            <a:r>
              <a:rPr lang="he-IL" sz="4000" dirty="0" smtClean="0"/>
              <a:t>במילים אחרות</a:t>
            </a:r>
            <a:endParaRPr lang="he-IL" sz="40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2" name="תמונה 4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92" y="1403350"/>
            <a:ext cx="8793551" cy="1516305"/>
          </a:xfrm>
          <a:prstGeom prst="rect">
            <a:avLst/>
          </a:prstGeom>
        </p:spPr>
      </p:pic>
      <p:sp>
        <p:nvSpPr>
          <p:cNvPr id="15" name="כותרת 1"/>
          <p:cNvSpPr txBox="1">
            <a:spLocks/>
          </p:cNvSpPr>
          <p:nvPr/>
        </p:nvSpPr>
        <p:spPr>
          <a:xfrm>
            <a:off x="838200" y="14033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כל איבר ב</a:t>
            </a:r>
            <a:endParaRPr lang="he-IL" sz="2800" dirty="0"/>
          </a:p>
        </p:txBody>
      </p:sp>
      <p:sp>
        <p:nvSpPr>
          <p:cNvPr id="16" name="כותרת 1"/>
          <p:cNvSpPr txBox="1">
            <a:spLocks/>
          </p:cNvSpPr>
          <p:nvPr/>
        </p:nvSpPr>
        <p:spPr>
          <a:xfrm>
            <a:off x="838200" y="36417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הוא פתרון ל</a:t>
            </a:r>
            <a:endParaRPr lang="he-IL" sz="28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971" y="3767138"/>
            <a:ext cx="3319272" cy="150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67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474619" y="-10939"/>
            <a:ext cx="10515600" cy="1325563"/>
          </a:xfrm>
        </p:spPr>
        <p:txBody>
          <a:bodyPr>
            <a:normAutofit/>
          </a:bodyPr>
          <a:lstStyle/>
          <a:p>
            <a:pPr lvl="0"/>
            <a:r>
              <a:rPr lang="he-IL" sz="4000" dirty="0" smtClean="0"/>
              <a:t>ועוד נקודה שכדאי לשים לב</a:t>
            </a:r>
            <a:endParaRPr lang="he-IL" sz="40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07977"/>
            <a:ext cx="5894219" cy="1516305"/>
          </a:xfrm>
          <a:prstGeom prst="rect">
            <a:avLst/>
          </a:prstGeom>
        </p:spPr>
      </p:pic>
      <p:sp>
        <p:nvSpPr>
          <p:cNvPr id="15" name="כותרת 1 1"/>
          <p:cNvSpPr txBox="1">
            <a:spLocks/>
          </p:cNvSpPr>
          <p:nvPr/>
        </p:nvSpPr>
        <p:spPr>
          <a:xfrm>
            <a:off x="838200" y="14033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he-IL" sz="28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2139" y="1417454"/>
            <a:ext cx="3319272" cy="150373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76275" y="3552289"/>
            <a:ext cx="1066801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פתרון</a:t>
            </a:r>
          </a:p>
          <a:p>
            <a:r>
              <a:rPr lang="he-IL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פרטי</a:t>
            </a:r>
          </a:p>
          <a:p>
            <a:r>
              <a:rPr lang="he-IL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למקורית</a:t>
            </a:r>
            <a:endParaRPr lang="he-IL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2" name="מחבר חץ ישר 11"/>
          <p:cNvCxnSpPr/>
          <p:nvPr/>
        </p:nvCxnSpPr>
        <p:spPr>
          <a:xfrm flipH="1">
            <a:off x="1919289" y="3316068"/>
            <a:ext cx="9525" cy="1104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סוגר מסולסל ימני 9"/>
          <p:cNvSpPr/>
          <p:nvPr/>
        </p:nvSpPr>
        <p:spPr>
          <a:xfrm rot="5400000">
            <a:off x="1752602" y="2486388"/>
            <a:ext cx="333375" cy="112395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65" y="4626627"/>
            <a:ext cx="3319272" cy="150373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414055" y="1427619"/>
            <a:ext cx="77152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פתרון</a:t>
            </a:r>
          </a:p>
          <a:p>
            <a:r>
              <a:rPr lang="he-IL" dirty="0" smtClean="0"/>
              <a:t>כללי</a:t>
            </a:r>
            <a:endParaRPr lang="he-IL" dirty="0"/>
          </a:p>
        </p:txBody>
      </p:sp>
      <p:cxnSp>
        <p:nvCxnSpPr>
          <p:cNvPr id="20" name="מחבר חץ ישר 19"/>
          <p:cNvCxnSpPr/>
          <p:nvPr/>
        </p:nvCxnSpPr>
        <p:spPr>
          <a:xfrm>
            <a:off x="7105650" y="2169319"/>
            <a:ext cx="149542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953003" y="3449973"/>
            <a:ext cx="198119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>
                <a:solidFill>
                  <a:srgbClr val="F13FCF"/>
                </a:solidFill>
              </a:rPr>
              <a:t>פתרון כללי</a:t>
            </a:r>
          </a:p>
          <a:p>
            <a:r>
              <a:rPr lang="he-IL" dirty="0" smtClean="0">
                <a:solidFill>
                  <a:srgbClr val="F13FCF"/>
                </a:solidFill>
              </a:rPr>
              <a:t>להומוגנית</a:t>
            </a:r>
            <a:endParaRPr lang="he-IL" dirty="0">
              <a:solidFill>
                <a:srgbClr val="F13FCF"/>
              </a:solidFill>
            </a:endParaRPr>
          </a:p>
        </p:txBody>
      </p:sp>
      <p:sp>
        <p:nvSpPr>
          <p:cNvPr id="23" name="סוגר מסולסל ימני 22"/>
          <p:cNvSpPr/>
          <p:nvPr/>
        </p:nvSpPr>
        <p:spPr>
          <a:xfrm rot="5400000">
            <a:off x="3862386" y="1981563"/>
            <a:ext cx="333375" cy="2133599"/>
          </a:xfrm>
          <a:prstGeom prst="rightBrace">
            <a:avLst/>
          </a:prstGeom>
          <a:ln>
            <a:solidFill>
              <a:srgbClr val="F13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24" name="מחבר חץ ישר 23"/>
          <p:cNvCxnSpPr/>
          <p:nvPr/>
        </p:nvCxnSpPr>
        <p:spPr>
          <a:xfrm>
            <a:off x="4043363" y="3368388"/>
            <a:ext cx="2890837" cy="1104900"/>
          </a:xfrm>
          <a:prstGeom prst="straightConnector1">
            <a:avLst/>
          </a:prstGeom>
          <a:ln>
            <a:solidFill>
              <a:srgbClr val="F13FC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תמונה 3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626627"/>
            <a:ext cx="3319272" cy="150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107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22" grpId="0"/>
      <p:bldP spid="2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4731" y="-10939"/>
            <a:ext cx="11805488" cy="1325563"/>
          </a:xfrm>
        </p:spPr>
        <p:txBody>
          <a:bodyPr>
            <a:normAutofit/>
          </a:bodyPr>
          <a:lstStyle/>
          <a:p>
            <a:pPr lvl="0"/>
            <a:r>
              <a:rPr lang="he-IL" sz="2800" dirty="0" smtClean="0"/>
              <a:t>הגדרה: תהא      מטריצה.</a:t>
            </a:r>
            <a:br>
              <a:rPr lang="he-IL" sz="2800" dirty="0" smtClean="0"/>
            </a:br>
            <a:r>
              <a:rPr lang="he-IL" sz="2800" dirty="0" smtClean="0"/>
              <a:t>הצורה המדורגת שלה היא מטריצה המתקבלת לאחר ביצוע פעולות אלמנטריות וצורתה כך: </a:t>
            </a:r>
            <a:endParaRPr lang="he-IL" sz="28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966" y="323166"/>
            <a:ext cx="289179" cy="299237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3400" y="1388725"/>
            <a:ext cx="6248781" cy="2507056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29" y="1759107"/>
            <a:ext cx="727710" cy="2952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520625" y="4119106"/>
            <a:ext cx="109537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כאשר:</a:t>
            </a:r>
            <a:endParaRPr lang="he-IL" dirty="0"/>
          </a:p>
        </p:txBody>
      </p:sp>
      <p:sp>
        <p:nvSpPr>
          <p:cNvPr id="25" name="TextBox 24"/>
          <p:cNvSpPr txBox="1"/>
          <p:nvPr/>
        </p:nvSpPr>
        <p:spPr>
          <a:xfrm>
            <a:off x="-161814" y="2174220"/>
            <a:ext cx="2022745" cy="12464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ציר = איבר ראשון בשורה שאינו אפס.</a:t>
            </a:r>
          </a:p>
        </p:txBody>
      </p:sp>
      <p:sp>
        <p:nvSpPr>
          <p:cNvPr id="16" name="קשת 15"/>
          <p:cNvSpPr/>
          <p:nvPr/>
        </p:nvSpPr>
        <p:spPr>
          <a:xfrm>
            <a:off x="8773191" y="1128799"/>
            <a:ext cx="1714500" cy="933450"/>
          </a:xfrm>
          <a:prstGeom prst="arc">
            <a:avLst>
              <a:gd name="adj1" fmla="val 10926977"/>
              <a:gd name="adj2" fmla="val 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7" name="TextBox 26"/>
          <p:cNvSpPr txBox="1"/>
          <p:nvPr/>
        </p:nvSpPr>
        <p:spPr>
          <a:xfrm>
            <a:off x="9782175" y="1636354"/>
            <a:ext cx="109537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כל דבר</a:t>
            </a:r>
            <a:endParaRPr lang="he-IL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4488" y="1759107"/>
            <a:ext cx="123825" cy="123825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2065714" y="4488438"/>
            <a:ext cx="7955252" cy="17081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514350" indent="-514350">
              <a:buAutoNum type="arabicPeriod"/>
            </a:pPr>
            <a:r>
              <a:rPr lang="he-IL" sz="3500" dirty="0" smtClean="0"/>
              <a:t>כל </a:t>
            </a:r>
            <a:r>
              <a:rPr lang="he-IL" sz="3500" dirty="0"/>
              <a:t>ציר מופיע בימין לציר מעליו</a:t>
            </a:r>
            <a:r>
              <a:rPr lang="he-IL" sz="3500" dirty="0" smtClean="0"/>
              <a:t>.</a:t>
            </a:r>
          </a:p>
          <a:p>
            <a:pPr marL="514350" indent="-514350">
              <a:buAutoNum type="arabicPeriod"/>
            </a:pPr>
            <a:r>
              <a:rPr lang="he-IL" sz="3500" dirty="0" smtClean="0"/>
              <a:t>מתחת לכל ציר יש רק אפסים.</a:t>
            </a:r>
          </a:p>
          <a:p>
            <a:pPr marL="514350" indent="-514350">
              <a:buAutoNum type="arabicPeriod"/>
            </a:pPr>
            <a:r>
              <a:rPr lang="he-IL" sz="3500" dirty="0" smtClean="0"/>
              <a:t>שורות אפסים, אם ישנן, מופיעות בסוף.</a:t>
            </a:r>
            <a:endParaRPr lang="he-IL" sz="3500" dirty="0"/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sp>
        <p:nvSpPr>
          <p:cNvPr id="33" name="קשת 32"/>
          <p:cNvSpPr/>
          <p:nvPr/>
        </p:nvSpPr>
        <p:spPr>
          <a:xfrm flipH="1">
            <a:off x="1729806" y="1072236"/>
            <a:ext cx="1831959" cy="933450"/>
          </a:xfrm>
          <a:prstGeom prst="arc">
            <a:avLst>
              <a:gd name="adj1" fmla="val 10926977"/>
              <a:gd name="adj2" fmla="val 0"/>
            </a:avLst>
          </a:prstGeom>
          <a:ln w="12700">
            <a:solidFill>
              <a:srgbClr val="006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35" name="מחבר ישר 34"/>
          <p:cNvCxnSpPr/>
          <p:nvPr/>
        </p:nvCxnSpPr>
        <p:spPr>
          <a:xfrm>
            <a:off x="10020966" y="1072236"/>
            <a:ext cx="1025644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קבוצה 48"/>
          <p:cNvGrpSpPr/>
          <p:nvPr/>
        </p:nvGrpSpPr>
        <p:grpSpPr>
          <a:xfrm>
            <a:off x="3148550" y="1882932"/>
            <a:ext cx="6119861" cy="1460049"/>
            <a:chOff x="3148550" y="1882932"/>
            <a:chExt cx="6119861" cy="1460049"/>
          </a:xfrm>
        </p:grpSpPr>
        <p:cxnSp>
          <p:nvCxnSpPr>
            <p:cNvPr id="37" name="מחבר ישר 36"/>
            <p:cNvCxnSpPr/>
            <p:nvPr/>
          </p:nvCxnSpPr>
          <p:spPr>
            <a:xfrm flipV="1">
              <a:off x="3148550" y="1882932"/>
              <a:ext cx="797149" cy="7524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מחבר ישר 38"/>
            <p:cNvCxnSpPr/>
            <p:nvPr/>
          </p:nvCxnSpPr>
          <p:spPr>
            <a:xfrm>
              <a:off x="3945699" y="1882932"/>
              <a:ext cx="0" cy="486683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מחבר ישר 40"/>
            <p:cNvCxnSpPr/>
            <p:nvPr/>
          </p:nvCxnSpPr>
          <p:spPr>
            <a:xfrm>
              <a:off x="3945699" y="2369615"/>
              <a:ext cx="1453019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מחבר ישר 43"/>
            <p:cNvCxnSpPr/>
            <p:nvPr/>
          </p:nvCxnSpPr>
          <p:spPr>
            <a:xfrm>
              <a:off x="5398718" y="2369615"/>
              <a:ext cx="0" cy="486683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מחבר ישר 44"/>
            <p:cNvCxnSpPr/>
            <p:nvPr/>
          </p:nvCxnSpPr>
          <p:spPr>
            <a:xfrm flipV="1">
              <a:off x="5398718" y="2856298"/>
              <a:ext cx="3068877" cy="2196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מחבר ישר 46"/>
            <p:cNvCxnSpPr/>
            <p:nvPr/>
          </p:nvCxnSpPr>
          <p:spPr>
            <a:xfrm>
              <a:off x="8467595" y="2856298"/>
              <a:ext cx="0" cy="486683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מחבר ישר 47"/>
            <p:cNvCxnSpPr/>
            <p:nvPr/>
          </p:nvCxnSpPr>
          <p:spPr>
            <a:xfrm flipV="1">
              <a:off x="8471262" y="3335457"/>
              <a:ext cx="797149" cy="7524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72730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  <p:bldP spid="16" grpId="0" animBg="1"/>
      <p:bldP spid="16" grpId="1" animBg="1"/>
      <p:bldP spid="27" grpId="0"/>
      <p:bldP spid="30" grpId="0"/>
      <p:bldP spid="33" grpId="0" animBg="1"/>
      <p:bldP spid="33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91" y="2517708"/>
            <a:ext cx="3968039" cy="1503731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4347" y="2767910"/>
            <a:ext cx="3922776" cy="1003326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91" y="520467"/>
            <a:ext cx="3643655" cy="1503730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353" y="522983"/>
            <a:ext cx="3968039" cy="1503730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82" y="4722289"/>
            <a:ext cx="3319272" cy="1503731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353" y="4512433"/>
            <a:ext cx="4571543" cy="150373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0271342" y="323166"/>
            <a:ext cx="172859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270623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744" y="3838158"/>
            <a:ext cx="3922776" cy="100332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84731" y="392369"/>
            <a:ext cx="11152443" cy="181588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</a:t>
            </a:r>
          </a:p>
          <a:p>
            <a:pPr marL="514350" indent="-514350">
              <a:buAutoNum type="arabicPeriod"/>
            </a:pPr>
            <a:r>
              <a:rPr lang="he-IL" sz="2800" dirty="0" smtClean="0"/>
              <a:t>משתנים המתאימים לעמודות שיש בהם ציר נקראים משתנים תלויים</a:t>
            </a:r>
          </a:p>
          <a:p>
            <a:pPr marL="514350" indent="-514350">
              <a:buAutoNum type="arabicPeriod"/>
            </a:pPr>
            <a:r>
              <a:rPr lang="he-IL" sz="2800" dirty="0" smtClean="0"/>
              <a:t>שאר המשתנים נקראים משתנים חופשיים</a:t>
            </a:r>
          </a:p>
          <a:p>
            <a:endParaRPr lang="he-IL" sz="2800" dirty="0"/>
          </a:p>
        </p:txBody>
      </p:sp>
      <p:cxnSp>
        <p:nvCxnSpPr>
          <p:cNvPr id="3" name="מחבר חץ ישר 2"/>
          <p:cNvCxnSpPr/>
          <p:nvPr/>
        </p:nvCxnSpPr>
        <p:spPr>
          <a:xfrm>
            <a:off x="5060515" y="2902823"/>
            <a:ext cx="25052" cy="7335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669426" y="2148475"/>
            <a:ext cx="123691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תלויים</a:t>
            </a:r>
            <a:endParaRPr lang="he-IL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6" name="מחבר חץ ישר 15"/>
          <p:cNvCxnSpPr/>
          <p:nvPr/>
        </p:nvCxnSpPr>
        <p:spPr>
          <a:xfrm>
            <a:off x="5793609" y="2888176"/>
            <a:ext cx="25052" cy="7335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272757" y="2140785"/>
            <a:ext cx="123691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>
                <a:solidFill>
                  <a:srgbClr val="FFC000"/>
                </a:solidFill>
              </a:rPr>
              <a:t>חופשים</a:t>
            </a:r>
            <a:endParaRPr lang="he-IL" sz="2800" dirty="0">
              <a:solidFill>
                <a:srgbClr val="FFC000"/>
              </a:solidFill>
            </a:endParaRPr>
          </a:p>
        </p:txBody>
      </p:sp>
      <p:cxnSp>
        <p:nvCxnSpPr>
          <p:cNvPr id="9" name="מחבר חץ ישר 8"/>
          <p:cNvCxnSpPr/>
          <p:nvPr/>
        </p:nvCxnSpPr>
        <p:spPr>
          <a:xfrm>
            <a:off x="6903741" y="2888176"/>
            <a:ext cx="0" cy="748148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7010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373" y="3675935"/>
            <a:ext cx="3968039" cy="150373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84731" y="392369"/>
            <a:ext cx="11152443" cy="181588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</a:t>
            </a:r>
          </a:p>
          <a:p>
            <a:pPr marL="514350" indent="-514350">
              <a:buAutoNum type="arabicPeriod"/>
            </a:pPr>
            <a:r>
              <a:rPr lang="he-IL" sz="2800" dirty="0" smtClean="0"/>
              <a:t>משתנים המתאימים לעמודות שיש בהם ציר נקראים משתנים תלויים</a:t>
            </a:r>
          </a:p>
          <a:p>
            <a:pPr marL="514350" indent="-514350">
              <a:buAutoNum type="arabicPeriod"/>
            </a:pPr>
            <a:r>
              <a:rPr lang="he-IL" sz="2800" dirty="0" smtClean="0"/>
              <a:t>שאר המשתנים נקראים משתנים חופשיים</a:t>
            </a:r>
          </a:p>
          <a:p>
            <a:endParaRPr lang="he-IL" sz="2800" dirty="0"/>
          </a:p>
        </p:txBody>
      </p:sp>
      <p:cxnSp>
        <p:nvCxnSpPr>
          <p:cNvPr id="9" name="מחבר חץ ישר 8"/>
          <p:cNvCxnSpPr/>
          <p:nvPr/>
        </p:nvCxnSpPr>
        <p:spPr>
          <a:xfrm>
            <a:off x="5060515" y="2902823"/>
            <a:ext cx="25052" cy="7335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669426" y="2148475"/>
            <a:ext cx="123691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תלויים</a:t>
            </a:r>
            <a:endParaRPr lang="he-IL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2" name="מחבר חץ ישר 11"/>
          <p:cNvCxnSpPr/>
          <p:nvPr/>
        </p:nvCxnSpPr>
        <p:spPr>
          <a:xfrm>
            <a:off x="5793609" y="2888176"/>
            <a:ext cx="25052" cy="7335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מחבר חץ ישר 12"/>
          <p:cNvCxnSpPr/>
          <p:nvPr/>
        </p:nvCxnSpPr>
        <p:spPr>
          <a:xfrm>
            <a:off x="6903741" y="2888176"/>
            <a:ext cx="0" cy="748148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272757" y="2140785"/>
            <a:ext cx="123691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>
                <a:solidFill>
                  <a:srgbClr val="FFC000"/>
                </a:solidFill>
              </a:rPr>
              <a:t>חופשים</a:t>
            </a:r>
            <a:endParaRPr lang="he-IL" sz="28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963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732" y="3464456"/>
            <a:ext cx="5522062" cy="150373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84731" y="392369"/>
            <a:ext cx="11152443" cy="181588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</a:t>
            </a:r>
          </a:p>
          <a:p>
            <a:pPr marL="514350" indent="-514350">
              <a:buAutoNum type="arabicPeriod"/>
            </a:pPr>
            <a:r>
              <a:rPr lang="he-IL" sz="2800" dirty="0" smtClean="0"/>
              <a:t>משתנים המתאימים לעמודות שיש בהם ציר נקראים משתנים תלויים</a:t>
            </a:r>
          </a:p>
          <a:p>
            <a:pPr marL="514350" indent="-514350">
              <a:buAutoNum type="arabicPeriod"/>
            </a:pPr>
            <a:r>
              <a:rPr lang="he-IL" sz="2800" dirty="0" smtClean="0"/>
              <a:t>שאר המשתנים נקראים משתנים חופשיים</a:t>
            </a:r>
          </a:p>
          <a:p>
            <a:endParaRPr lang="he-IL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7220052" y="1946641"/>
            <a:ext cx="123691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>
                <a:solidFill>
                  <a:srgbClr val="FFC000"/>
                </a:solidFill>
              </a:rPr>
              <a:t>חופשים</a:t>
            </a:r>
            <a:endParaRPr lang="he-IL" sz="2800" dirty="0">
              <a:solidFill>
                <a:srgbClr val="FFC000"/>
              </a:solidFill>
            </a:endParaRPr>
          </a:p>
        </p:txBody>
      </p:sp>
      <p:cxnSp>
        <p:nvCxnSpPr>
          <p:cNvPr id="10" name="מחבר חץ ישר 9"/>
          <p:cNvCxnSpPr/>
          <p:nvPr/>
        </p:nvCxnSpPr>
        <p:spPr>
          <a:xfrm>
            <a:off x="7509674" y="2664005"/>
            <a:ext cx="0" cy="748148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מחבר חץ ישר 11"/>
          <p:cNvCxnSpPr/>
          <p:nvPr/>
        </p:nvCxnSpPr>
        <p:spPr>
          <a:xfrm>
            <a:off x="5889133" y="2687573"/>
            <a:ext cx="0" cy="748148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מחבר חץ ישר 12"/>
          <p:cNvCxnSpPr/>
          <p:nvPr/>
        </p:nvCxnSpPr>
        <p:spPr>
          <a:xfrm>
            <a:off x="8456969" y="2634109"/>
            <a:ext cx="0" cy="748148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091732" y="1807768"/>
            <a:ext cx="123691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תלויים</a:t>
            </a:r>
            <a:endParaRPr lang="he-IL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6" name="מחבר חץ ישר 15"/>
          <p:cNvCxnSpPr/>
          <p:nvPr/>
        </p:nvCxnSpPr>
        <p:spPr>
          <a:xfrm>
            <a:off x="4619574" y="2697480"/>
            <a:ext cx="25052" cy="7335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מחבר חץ ישר 16"/>
          <p:cNvCxnSpPr/>
          <p:nvPr/>
        </p:nvCxnSpPr>
        <p:spPr>
          <a:xfrm>
            <a:off x="5276875" y="2707942"/>
            <a:ext cx="25052" cy="7335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מחבר חץ ישר 19"/>
          <p:cNvCxnSpPr/>
          <p:nvPr/>
        </p:nvCxnSpPr>
        <p:spPr>
          <a:xfrm>
            <a:off x="6498861" y="2694897"/>
            <a:ext cx="25052" cy="7335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3167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4731" y="-119921"/>
            <a:ext cx="11805488" cy="925338"/>
          </a:xfrm>
        </p:spPr>
        <p:txBody>
          <a:bodyPr>
            <a:normAutofit/>
          </a:bodyPr>
          <a:lstStyle/>
          <a:p>
            <a:pPr lvl="0" algn="ctr"/>
            <a:r>
              <a:rPr lang="he-IL" sz="3500" dirty="0" smtClean="0"/>
              <a:t>מהצורה המדורגת ניתן להסיק האם וכמה פתרונות יש  </a:t>
            </a:r>
            <a:endParaRPr lang="he-IL" sz="35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cxnSp>
        <p:nvCxnSpPr>
          <p:cNvPr id="6" name="מחבר חץ ישר 5"/>
          <p:cNvCxnSpPr/>
          <p:nvPr/>
        </p:nvCxnSpPr>
        <p:spPr>
          <a:xfrm>
            <a:off x="7039627" y="745453"/>
            <a:ext cx="1716066" cy="63241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755693" y="1061658"/>
            <a:ext cx="150312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יש שורת סתירה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773" y="2149738"/>
            <a:ext cx="2187227" cy="748262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4857" y="2381885"/>
            <a:ext cx="247142" cy="400263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8986866" y="3101526"/>
            <a:ext cx="150312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אין פתרון למערכת</a:t>
            </a:r>
            <a:endParaRPr lang="he-IL" sz="2800" dirty="0"/>
          </a:p>
        </p:txBody>
      </p:sp>
      <p:cxnSp>
        <p:nvCxnSpPr>
          <p:cNvPr id="36" name="מחבר חץ ישר 35"/>
          <p:cNvCxnSpPr/>
          <p:nvPr/>
        </p:nvCxnSpPr>
        <p:spPr>
          <a:xfrm flipH="1">
            <a:off x="3805101" y="745453"/>
            <a:ext cx="3235514" cy="79325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2301977" y="1169348"/>
            <a:ext cx="150312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אין שורת סתירה</a:t>
            </a:r>
            <a:endParaRPr lang="he-IL" sz="2800" dirty="0"/>
          </a:p>
        </p:txBody>
      </p:sp>
      <p:cxnSp>
        <p:nvCxnSpPr>
          <p:cNvPr id="40" name="מחבר חץ ישר 39"/>
          <p:cNvCxnSpPr/>
          <p:nvPr/>
        </p:nvCxnSpPr>
        <p:spPr>
          <a:xfrm>
            <a:off x="3532341" y="2149738"/>
            <a:ext cx="1716066" cy="63241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מחבר חץ ישר 41"/>
          <p:cNvCxnSpPr/>
          <p:nvPr/>
        </p:nvCxnSpPr>
        <p:spPr>
          <a:xfrm flipH="1">
            <a:off x="1914584" y="2149738"/>
            <a:ext cx="1617757" cy="58474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4717494" y="2987401"/>
            <a:ext cx="1853855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יש משתנים חופשיים</a:t>
            </a:r>
            <a:endParaRPr lang="he-IL" sz="2800" dirty="0"/>
          </a:p>
        </p:txBody>
      </p:sp>
      <p:sp>
        <p:nvSpPr>
          <p:cNvPr id="46" name="TextBox 45"/>
          <p:cNvSpPr txBox="1"/>
          <p:nvPr/>
        </p:nvSpPr>
        <p:spPr>
          <a:xfrm>
            <a:off x="448122" y="2987402"/>
            <a:ext cx="1853855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אין משתנים חופשיים</a:t>
            </a:r>
            <a:endParaRPr lang="he-IL" sz="2800" dirty="0"/>
          </a:p>
        </p:txBody>
      </p:sp>
      <p:pic>
        <p:nvPicPr>
          <p:cNvPr id="50" name="תמונה 4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0333" y="4160866"/>
            <a:ext cx="247142" cy="400263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4150930" y="4780487"/>
            <a:ext cx="2888697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#הפתרונות = #משתנים חופשיים כפול גודל השדה</a:t>
            </a:r>
            <a:endParaRPr lang="he-IL" sz="2800" dirty="0"/>
          </a:p>
        </p:txBody>
      </p:sp>
      <p:sp>
        <p:nvSpPr>
          <p:cNvPr id="52" name="TextBox 51"/>
          <p:cNvSpPr txBox="1"/>
          <p:nvPr/>
        </p:nvSpPr>
        <p:spPr>
          <a:xfrm>
            <a:off x="280386" y="4880698"/>
            <a:ext cx="288869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פתרון יחיד</a:t>
            </a:r>
            <a:endParaRPr lang="he-IL" sz="2800" dirty="0"/>
          </a:p>
        </p:txBody>
      </p:sp>
      <p:pic>
        <p:nvPicPr>
          <p:cNvPr id="53" name="תמונה 5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164" y="4239155"/>
            <a:ext cx="247142" cy="400263"/>
          </a:xfrm>
          <a:prstGeom prst="rect">
            <a:avLst/>
          </a:prstGeom>
        </p:spPr>
      </p:pic>
      <p:pic>
        <p:nvPicPr>
          <p:cNvPr id="54" name="תמונה 5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845" y="4768581"/>
            <a:ext cx="3968039" cy="1503731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2884" y="4507095"/>
            <a:ext cx="3643655" cy="1503731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234" y="1859924"/>
            <a:ext cx="1752553" cy="880695"/>
          </a:xfrm>
          <a:prstGeom prst="rect">
            <a:avLst/>
          </a:prstGeom>
        </p:spPr>
      </p:pic>
      <p:pic>
        <p:nvPicPr>
          <p:cNvPr id="56" name="תמונה 5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8" y="4846870"/>
            <a:ext cx="3968039" cy="1503730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90" y="1901370"/>
            <a:ext cx="1381444" cy="926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595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4" grpId="0"/>
      <p:bldP spid="38" grpId="0"/>
      <p:bldP spid="43" grpId="0"/>
      <p:bldP spid="46" grpId="0"/>
      <p:bldP spid="51" grpId="0"/>
      <p:bldP spid="5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4731" y="-10939"/>
            <a:ext cx="11805488" cy="1325563"/>
          </a:xfrm>
        </p:spPr>
        <p:txBody>
          <a:bodyPr>
            <a:normAutofit/>
          </a:bodyPr>
          <a:lstStyle/>
          <a:p>
            <a:pPr lvl="0"/>
            <a:r>
              <a:rPr lang="he-IL" sz="2800" dirty="0" smtClean="0"/>
              <a:t>הגדרה: תהא      מטריצה.</a:t>
            </a:r>
            <a:br>
              <a:rPr lang="he-IL" sz="2800" dirty="0" smtClean="0"/>
            </a:br>
            <a:r>
              <a:rPr lang="he-IL" sz="2800" dirty="0" smtClean="0"/>
              <a:t>הצורה הקנונית שלה היא מטריצה המתקבלת לאחר ביצוע פעולות אלמנטריות וצורתה כך: </a:t>
            </a:r>
            <a:endParaRPr lang="he-IL" sz="28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966" y="323166"/>
            <a:ext cx="289179" cy="29923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520625" y="4119106"/>
            <a:ext cx="109537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כאשר:</a:t>
            </a:r>
            <a:endParaRPr lang="he-IL" dirty="0"/>
          </a:p>
        </p:txBody>
      </p:sp>
      <p:sp>
        <p:nvSpPr>
          <p:cNvPr id="30" name="TextBox 29"/>
          <p:cNvSpPr txBox="1"/>
          <p:nvPr/>
        </p:nvSpPr>
        <p:spPr>
          <a:xfrm>
            <a:off x="2354893" y="4690682"/>
            <a:ext cx="7955252" cy="17081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514350" indent="-514350">
              <a:buAutoNum type="arabicPeriod"/>
            </a:pPr>
            <a:r>
              <a:rPr lang="he-IL" sz="3500" dirty="0" smtClean="0"/>
              <a:t>היא בצורה מדורגת</a:t>
            </a:r>
          </a:p>
          <a:p>
            <a:pPr marL="514350" indent="-514350">
              <a:buAutoNum type="arabicPeriod"/>
            </a:pPr>
            <a:r>
              <a:rPr lang="he-IL" sz="3500" dirty="0" smtClean="0"/>
              <a:t>מתחת ומעל לכל ציר יש רק אפסים.</a:t>
            </a:r>
          </a:p>
          <a:p>
            <a:pPr marL="514350" indent="-514350">
              <a:buAutoNum type="arabicPeriod"/>
            </a:pPr>
            <a:r>
              <a:rPr lang="he-IL" sz="3500" dirty="0" smtClean="0"/>
              <a:t>כל ציר =1</a:t>
            </a:r>
            <a:endParaRPr lang="he-IL" sz="3500" dirty="0"/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grpSp>
        <p:nvGrpSpPr>
          <p:cNvPr id="49" name="קבוצה 48"/>
          <p:cNvGrpSpPr/>
          <p:nvPr/>
        </p:nvGrpSpPr>
        <p:grpSpPr>
          <a:xfrm>
            <a:off x="3363725" y="1982668"/>
            <a:ext cx="6119861" cy="1460049"/>
            <a:chOff x="3148550" y="1882932"/>
            <a:chExt cx="6119861" cy="1460049"/>
          </a:xfrm>
        </p:grpSpPr>
        <p:cxnSp>
          <p:nvCxnSpPr>
            <p:cNvPr id="37" name="מחבר ישר 36"/>
            <p:cNvCxnSpPr/>
            <p:nvPr/>
          </p:nvCxnSpPr>
          <p:spPr>
            <a:xfrm flipV="1">
              <a:off x="3148550" y="1882932"/>
              <a:ext cx="797149" cy="7524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מחבר ישר 38"/>
            <p:cNvCxnSpPr/>
            <p:nvPr/>
          </p:nvCxnSpPr>
          <p:spPr>
            <a:xfrm>
              <a:off x="3945699" y="1882932"/>
              <a:ext cx="0" cy="486683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מחבר ישר 40"/>
            <p:cNvCxnSpPr/>
            <p:nvPr/>
          </p:nvCxnSpPr>
          <p:spPr>
            <a:xfrm>
              <a:off x="3945699" y="2369615"/>
              <a:ext cx="1453019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מחבר ישר 43"/>
            <p:cNvCxnSpPr/>
            <p:nvPr/>
          </p:nvCxnSpPr>
          <p:spPr>
            <a:xfrm>
              <a:off x="5398718" y="2369615"/>
              <a:ext cx="0" cy="486683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מחבר ישר 44"/>
            <p:cNvCxnSpPr/>
            <p:nvPr/>
          </p:nvCxnSpPr>
          <p:spPr>
            <a:xfrm flipV="1">
              <a:off x="5398718" y="2856298"/>
              <a:ext cx="3068877" cy="2196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מחבר ישר 46"/>
            <p:cNvCxnSpPr/>
            <p:nvPr/>
          </p:nvCxnSpPr>
          <p:spPr>
            <a:xfrm>
              <a:off x="8467595" y="2856298"/>
              <a:ext cx="0" cy="486683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מחבר ישר 47"/>
            <p:cNvCxnSpPr/>
            <p:nvPr/>
          </p:nvCxnSpPr>
          <p:spPr>
            <a:xfrm flipV="1">
              <a:off x="8471262" y="3335457"/>
              <a:ext cx="797149" cy="7524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805" y="1459165"/>
            <a:ext cx="6248781" cy="2507056"/>
          </a:xfrm>
          <a:prstGeom prst="rect">
            <a:avLst/>
          </a:prstGeom>
        </p:spPr>
      </p:pic>
      <p:grpSp>
        <p:nvGrpSpPr>
          <p:cNvPr id="12" name="קבוצה 11"/>
          <p:cNvGrpSpPr/>
          <p:nvPr/>
        </p:nvGrpSpPr>
        <p:grpSpPr>
          <a:xfrm>
            <a:off x="322517" y="3380971"/>
            <a:ext cx="3178994" cy="2586457"/>
            <a:chOff x="184731" y="3062781"/>
            <a:chExt cx="3178994" cy="2586457"/>
          </a:xfrm>
        </p:grpSpPr>
        <p:sp>
          <p:nvSpPr>
            <p:cNvPr id="10" name="פיצוץ 1 9"/>
            <p:cNvSpPr/>
            <p:nvPr/>
          </p:nvSpPr>
          <p:spPr>
            <a:xfrm>
              <a:off x="184731" y="3062781"/>
              <a:ext cx="3178994" cy="2586457"/>
            </a:xfrm>
            <a:prstGeom prst="irregularSeal1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11953" y="3826718"/>
              <a:ext cx="2395631" cy="95410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800" dirty="0" smtClean="0"/>
                <a:t>הצורה הקנונית </a:t>
              </a:r>
            </a:p>
            <a:p>
              <a:pPr algn="ctr"/>
              <a:r>
                <a:rPr lang="he-IL" sz="2800" dirty="0" smtClean="0"/>
                <a:t>יחידה</a:t>
              </a:r>
              <a:endParaRPr lang="he-IL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1067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4731" y="-10939"/>
            <a:ext cx="11805488" cy="1325563"/>
          </a:xfrm>
        </p:spPr>
        <p:txBody>
          <a:bodyPr>
            <a:normAutofit/>
          </a:bodyPr>
          <a:lstStyle/>
          <a:p>
            <a:pPr lvl="0"/>
            <a:r>
              <a:rPr lang="he-IL" sz="2800" dirty="0" smtClean="0"/>
              <a:t>דוגמאות</a:t>
            </a:r>
            <a:endParaRPr lang="he-IL" sz="28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177" y="1314624"/>
            <a:ext cx="2947111" cy="1003325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662" y="1314624"/>
            <a:ext cx="2947111" cy="1003325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288" y="3074693"/>
            <a:ext cx="2992374" cy="200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484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4731" y="-10939"/>
            <a:ext cx="11805488" cy="1325563"/>
          </a:xfrm>
        </p:spPr>
        <p:txBody>
          <a:bodyPr>
            <a:normAutofit/>
          </a:bodyPr>
          <a:lstStyle/>
          <a:p>
            <a:pPr lvl="0"/>
            <a:r>
              <a:rPr lang="he-IL" sz="2800" dirty="0" smtClean="0"/>
              <a:t>תרגיל: עבור אילו ערכי      יש למערכת הבאה פתרון יחיד/אין סוף פתרונות/אין פתרון?</a:t>
            </a:r>
            <a:endParaRPr lang="he-IL" sz="28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7962" y="504739"/>
            <a:ext cx="191110" cy="294208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2159" y="1765843"/>
            <a:ext cx="3057754" cy="150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35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4731" y="-10939"/>
            <a:ext cx="11805488" cy="1325563"/>
          </a:xfrm>
        </p:spPr>
        <p:txBody>
          <a:bodyPr>
            <a:normAutofit/>
          </a:bodyPr>
          <a:lstStyle/>
          <a:p>
            <a:pPr lvl="0"/>
            <a:r>
              <a:rPr lang="he-IL" sz="2800" dirty="0" smtClean="0"/>
              <a:t>פתרון: נדרג לצורה </a:t>
            </a:r>
            <a:r>
              <a:rPr lang="he-IL" sz="2800" dirty="0" err="1" smtClean="0"/>
              <a:t>לצורה</a:t>
            </a:r>
            <a:r>
              <a:rPr lang="he-IL" sz="2800" dirty="0" smtClean="0"/>
              <a:t> מדורגת</a:t>
            </a:r>
            <a:endParaRPr lang="he-IL" sz="28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330" y="1314625"/>
            <a:ext cx="7639355" cy="1503731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027" y="3464457"/>
            <a:ext cx="6035040" cy="150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18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299" y="372997"/>
            <a:ext cx="8164906" cy="1503731"/>
          </a:xfrm>
          <a:prstGeom prst="rect">
            <a:avLst/>
          </a:prstGeom>
        </p:spPr>
      </p:pic>
      <p:cxnSp>
        <p:nvCxnSpPr>
          <p:cNvPr id="4" name="מחבר חץ ישר 3"/>
          <p:cNvCxnSpPr/>
          <p:nvPr/>
        </p:nvCxnSpPr>
        <p:spPr>
          <a:xfrm>
            <a:off x="7503090" y="2160875"/>
            <a:ext cx="1537918" cy="13551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4486" y="2364006"/>
            <a:ext cx="940460" cy="294208"/>
          </a:xfrm>
          <a:prstGeom prst="rect">
            <a:avLst/>
          </a:prstGeom>
        </p:spPr>
      </p:pic>
      <p:sp>
        <p:nvSpPr>
          <p:cNvPr id="7" name="מלבן 6"/>
          <p:cNvSpPr/>
          <p:nvPr/>
        </p:nvSpPr>
        <p:spPr>
          <a:xfrm>
            <a:off x="1883372" y="372997"/>
            <a:ext cx="546678" cy="5047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/>
          <p:cNvSpPr/>
          <p:nvPr/>
        </p:nvSpPr>
        <p:spPr>
          <a:xfrm>
            <a:off x="2609882" y="872500"/>
            <a:ext cx="1198030" cy="5047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3987744" y="1324354"/>
            <a:ext cx="3402612" cy="55237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1008" y="2523995"/>
            <a:ext cx="2992374" cy="1503731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4225" y="2179967"/>
            <a:ext cx="130759" cy="264033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5333" y="2214646"/>
            <a:ext cx="155905" cy="188595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624" y="4337075"/>
            <a:ext cx="247142" cy="400263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385" y="5046687"/>
            <a:ext cx="3810221" cy="1506247"/>
          </a:xfrm>
          <a:prstGeom prst="rect">
            <a:avLst/>
          </a:prstGeom>
        </p:spPr>
      </p:pic>
      <p:cxnSp>
        <p:nvCxnSpPr>
          <p:cNvPr id="21" name="מחבר חץ ישר 20"/>
          <p:cNvCxnSpPr/>
          <p:nvPr/>
        </p:nvCxnSpPr>
        <p:spPr>
          <a:xfrm>
            <a:off x="5483274" y="2163346"/>
            <a:ext cx="76507" cy="69552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תמונה 2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462" y="2383919"/>
            <a:ext cx="1277416" cy="294208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858" y="3148994"/>
            <a:ext cx="3319272" cy="1503731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900" y="5024502"/>
            <a:ext cx="247142" cy="400263"/>
          </a:xfrm>
          <a:prstGeom prst="rect">
            <a:avLst/>
          </a:prstGeom>
        </p:spPr>
      </p:pic>
      <p:sp>
        <p:nvSpPr>
          <p:cNvPr id="31" name="מלבן 30"/>
          <p:cNvSpPr/>
          <p:nvPr/>
        </p:nvSpPr>
        <p:spPr>
          <a:xfrm>
            <a:off x="4146112" y="4106403"/>
            <a:ext cx="2827339" cy="55237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2" name="TextBox 31"/>
          <p:cNvSpPr txBox="1"/>
          <p:nvPr/>
        </p:nvSpPr>
        <p:spPr>
          <a:xfrm>
            <a:off x="4081319" y="5538200"/>
            <a:ext cx="185335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אין פתרון</a:t>
            </a:r>
            <a:endParaRPr lang="he-IL" sz="2800" dirty="0"/>
          </a:p>
        </p:txBody>
      </p:sp>
      <p:cxnSp>
        <p:nvCxnSpPr>
          <p:cNvPr id="33" name="מחבר חץ ישר 32"/>
          <p:cNvCxnSpPr/>
          <p:nvPr/>
        </p:nvCxnSpPr>
        <p:spPr>
          <a:xfrm flipH="1">
            <a:off x="2307436" y="1997501"/>
            <a:ext cx="749674" cy="73301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תמונה 3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76" y="2347557"/>
            <a:ext cx="1672208" cy="389763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010" y="3008017"/>
            <a:ext cx="247142" cy="400263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275476" y="3408280"/>
            <a:ext cx="1853353" cy="181588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אין שורת סתירה +</a:t>
            </a:r>
          </a:p>
          <a:p>
            <a:pPr algn="ctr"/>
            <a:r>
              <a:rPr lang="he-IL" sz="2800" dirty="0" smtClean="0"/>
              <a:t>אין משתנים חופשיים</a:t>
            </a:r>
            <a:endParaRPr lang="he-IL" sz="2800" dirty="0"/>
          </a:p>
        </p:txBody>
      </p:sp>
      <p:pic>
        <p:nvPicPr>
          <p:cNvPr id="40" name="תמונה 39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010" y="5338068"/>
            <a:ext cx="247142" cy="400263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322904" y="5852237"/>
            <a:ext cx="185335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פתרון יחיד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4061426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31" grpId="0" animBg="1"/>
      <p:bldP spid="32" grpId="0"/>
      <p:bldP spid="38" grpId="0"/>
      <p:bldP spid="4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4731" y="-10939"/>
            <a:ext cx="11805488" cy="1325563"/>
          </a:xfrm>
        </p:spPr>
        <p:txBody>
          <a:bodyPr>
            <a:normAutofit/>
          </a:bodyPr>
          <a:lstStyle/>
          <a:p>
            <a:r>
              <a:rPr lang="he-IL" sz="2800" dirty="0" smtClean="0"/>
              <a:t>תרגיל – נכון/לא נכון: </a:t>
            </a:r>
            <a:r>
              <a:rPr lang="he-IL" altLang="he-IL" sz="2800" dirty="0">
                <a:latin typeface="Arial" panose="020B0604020202020204" pitchFamily="34" charset="0"/>
                <a:cs typeface="Arial" panose="020B0604020202020204" pitchFamily="34" charset="0"/>
              </a:rPr>
              <a:t>למערכת משוואות המיוצגת כמטריצה</a:t>
            </a:r>
            <a:r>
              <a:rPr lang="he-IL" altLang="he-IL" sz="2800" dirty="0">
                <a:latin typeface="Arial" panose="020B0604020202020204" pitchFamily="34" charset="0"/>
              </a:rPr>
              <a:t> </a:t>
            </a:r>
            <a:r>
              <a:rPr lang="he-IL" altLang="he-IL" sz="2800" dirty="0" smtClean="0">
                <a:latin typeface="Arial" panose="020B0604020202020204" pitchFamily="34" charset="0"/>
              </a:rPr>
              <a:t>              אין פתרון.</a:t>
            </a:r>
            <a:r>
              <a:rPr lang="he-IL" sz="2800" dirty="0" smtClean="0"/>
              <a:t> </a:t>
            </a:r>
            <a:endParaRPr lang="he-IL" sz="28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724" y="509767"/>
            <a:ext cx="897712" cy="2841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795353" y="2204581"/>
            <a:ext cx="167848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לא נכון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861" y="2261958"/>
            <a:ext cx="1740103" cy="200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29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4731" y="-10939"/>
            <a:ext cx="11805488" cy="1325563"/>
          </a:xfrm>
        </p:spPr>
        <p:txBody>
          <a:bodyPr>
            <a:normAutofit/>
          </a:bodyPr>
          <a:lstStyle/>
          <a:p>
            <a:r>
              <a:rPr lang="he-IL" sz="2800" dirty="0" smtClean="0"/>
              <a:t>תרגיל – נכון/לא נכון: </a:t>
            </a:r>
            <a:r>
              <a:rPr lang="he-IL" altLang="he-IL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הצורה המדורגת יחידה.</a:t>
            </a:r>
            <a:endParaRPr lang="he-IL" sz="2800" dirty="0"/>
          </a:p>
        </p:txBody>
      </p:sp>
      <p:sp>
        <p:nvSpPr>
          <p:cNvPr id="4" name="Rectangle 1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sp>
        <p:nvSpPr>
          <p:cNvPr id="3" name="Rectangle 1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95353" y="2204581"/>
            <a:ext cx="167848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לא נכון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314" y="2338532"/>
            <a:ext cx="6135623" cy="100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566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4731" y="-10939"/>
            <a:ext cx="11805488" cy="1325563"/>
          </a:xfrm>
        </p:spPr>
        <p:txBody>
          <a:bodyPr>
            <a:normAutofit/>
          </a:bodyPr>
          <a:lstStyle/>
          <a:p>
            <a:r>
              <a:rPr lang="he-IL" sz="2800" dirty="0" smtClean="0"/>
              <a:t>תרגיל – נכון/לא נכון: </a:t>
            </a:r>
            <a:r>
              <a:rPr lang="he-IL" altLang="he-IL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למטריצה מגודל                יש לכל היותר         צירים. </a:t>
            </a:r>
            <a:endParaRPr lang="he-IL" sz="2800" dirty="0"/>
          </a:p>
        </p:txBody>
      </p:sp>
      <p:sp>
        <p:nvSpPr>
          <p:cNvPr id="4" name="Rectangle 1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sp>
        <p:nvSpPr>
          <p:cNvPr id="3" name="Rectangle 1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95353" y="2204581"/>
            <a:ext cx="167848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נכון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125" y="546229"/>
            <a:ext cx="1106424" cy="211226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989" y="568860"/>
            <a:ext cx="344500" cy="18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546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4731" y="-10939"/>
            <a:ext cx="11805488" cy="1325563"/>
          </a:xfrm>
        </p:spPr>
        <p:txBody>
          <a:bodyPr>
            <a:normAutofit/>
          </a:bodyPr>
          <a:lstStyle/>
          <a:p>
            <a:r>
              <a:rPr lang="he-IL" sz="2800" dirty="0" smtClean="0"/>
              <a:t>תרגיל – נכון/לא נכון: </a:t>
            </a:r>
            <a:r>
              <a:rPr lang="he-IL" altLang="he-IL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למערכת משוואות עם אין סוף פתרונות תהיה לפחות שורת אפסים אחת במטריצה המקושרת אליה.</a:t>
            </a:r>
            <a:endParaRPr lang="he-IL" sz="2800" dirty="0"/>
          </a:p>
        </p:txBody>
      </p:sp>
      <p:sp>
        <p:nvSpPr>
          <p:cNvPr id="4" name="Rectangle 1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sp>
        <p:nvSpPr>
          <p:cNvPr id="3" name="Rectangle 1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96175" y="2204581"/>
            <a:ext cx="39776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לא נכון במקרה הכללי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239" y="2204581"/>
            <a:ext cx="2761030" cy="5029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496175" y="3321505"/>
            <a:ext cx="3977666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נכון במקרה שמטריצת המקדמים ריבועית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3023892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4731" y="-10939"/>
            <a:ext cx="11805488" cy="1325563"/>
          </a:xfrm>
        </p:spPr>
        <p:txBody>
          <a:bodyPr>
            <a:normAutofit/>
          </a:bodyPr>
          <a:lstStyle/>
          <a:p>
            <a:pPr lvl="0"/>
            <a:r>
              <a:rPr lang="he-IL" sz="2800" dirty="0" smtClean="0"/>
              <a:t>תרגיל – נכון/לא נכון: </a:t>
            </a:r>
            <a:r>
              <a:rPr lang="he-IL" altLang="he-IL" sz="2800" dirty="0">
                <a:latin typeface="Arial" panose="020B0604020202020204" pitchFamily="34" charset="0"/>
                <a:cs typeface="Arial" panose="020B0604020202020204" pitchFamily="34" charset="0"/>
              </a:rPr>
              <a:t>בצורה הקנונית יש איבר בכל טור יחיד ששונה מאפס</a:t>
            </a:r>
            <a:r>
              <a:rPr lang="he-IL" altLang="he-IL" sz="2800" dirty="0">
                <a:latin typeface="Arial" panose="020B0604020202020204" pitchFamily="34" charset="0"/>
              </a:rPr>
              <a:t> </a:t>
            </a:r>
            <a:r>
              <a:rPr lang="he-IL" altLang="he-IL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he-IL" sz="2800" dirty="0"/>
          </a:p>
        </p:txBody>
      </p:sp>
      <p:sp>
        <p:nvSpPr>
          <p:cNvPr id="4" name="Rectangle 1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sp>
        <p:nvSpPr>
          <p:cNvPr id="3" name="Rectangle 1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27101" y="2204581"/>
            <a:ext cx="444674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לא נכון- </a:t>
            </a:r>
          </a:p>
          <a:p>
            <a:r>
              <a:rPr lang="he-IL" sz="2800" dirty="0" smtClean="0"/>
              <a:t>רק בעמודות של הצירים</a:t>
            </a:r>
            <a:endParaRPr lang="he-IL" sz="28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1" y="2540000"/>
            <a:ext cx="2947111" cy="100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472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-10939"/>
            <a:ext cx="11990219" cy="1325563"/>
          </a:xfrm>
        </p:spPr>
        <p:txBody>
          <a:bodyPr>
            <a:normAutofit/>
          </a:bodyPr>
          <a:lstStyle/>
          <a:p>
            <a:pPr lvl="0"/>
            <a:r>
              <a:rPr lang="he-IL" sz="2800" dirty="0" smtClean="0"/>
              <a:t>תרגיל – נכון/לא נכון: </a:t>
            </a:r>
            <a:r>
              <a:rPr lang="he-IL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e-IL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e-IL" altLang="he-IL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צורה מדורגת של מטריצה בגודל              שווה למטריצה עצמה.</a:t>
            </a:r>
            <a:endParaRPr lang="he-IL" sz="2800" dirty="0"/>
          </a:p>
        </p:txBody>
      </p:sp>
      <p:sp>
        <p:nvSpPr>
          <p:cNvPr id="4" name="Rectangle 1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sp>
        <p:nvSpPr>
          <p:cNvPr id="3" name="Rectangle 1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27101" y="2204581"/>
            <a:ext cx="44467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נכון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582" y="509767"/>
            <a:ext cx="922858" cy="28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46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-10939"/>
            <a:ext cx="11990219" cy="1325563"/>
          </a:xfrm>
        </p:spPr>
        <p:txBody>
          <a:bodyPr>
            <a:normAutofit/>
          </a:bodyPr>
          <a:lstStyle/>
          <a:p>
            <a:pPr lvl="0"/>
            <a:r>
              <a:rPr lang="he-IL" sz="2800" dirty="0" smtClean="0"/>
              <a:t>תרגיל – נכון/לא נכון: </a:t>
            </a:r>
            <a:r>
              <a:rPr lang="he-IL" altLang="he-IL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הצורה הקנונית של מטריצה בגודל              שווה למטריצה עצמה.</a:t>
            </a:r>
            <a:endParaRPr lang="he-IL" sz="2800" dirty="0"/>
          </a:p>
        </p:txBody>
      </p:sp>
      <p:sp>
        <p:nvSpPr>
          <p:cNvPr id="4" name="Rectangle 1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sp>
        <p:nvSpPr>
          <p:cNvPr id="3" name="Rectangle 1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27101" y="2204581"/>
            <a:ext cx="44467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לא נכון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348" y="509767"/>
            <a:ext cx="922858" cy="284150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618" y="2224881"/>
            <a:ext cx="2761031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76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תמונה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7367" y="4410842"/>
            <a:ext cx="1682499" cy="1682499"/>
          </a:xfrm>
          <a:prstGeom prst="rect">
            <a:avLst/>
          </a:prstGeom>
        </p:spPr>
      </p:pic>
      <p:sp>
        <p:nvSpPr>
          <p:cNvPr id="4" name="כותרת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67732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36.75"/>
  <p:tag name="ORIGINALWIDTH" val="1936.5"/>
  <p:tag name="OUTPUTDPI" val="1200"/>
  <p:tag name="LATEXADDIN" val="\documentclass{article}&#10;\usepackage{amsmath}&#10;\usepackage{amssymb}&#10;\usepackage{amsthm}&#10;\pagestyle{empty}&#10;\begin{document}&#10;&#10;&#10;$\begin{array}{c}&#10;a_{11}x_{1}+a_{12}x_{2}+\cdots+a_{1n}x_{n}=b_{1}\\&#10;a_{21}x_{1}+a_{22}x_{2}+\cdots+a_{2n}x_{n}=b_{2}\\&#10;\vdots\\&#10;a_{m1}x_{1}+a_{m2}x_{2}+\cdots+a_{mn}x_{n}=b_{m}&#10;\end{array}$&#10;\end{document}"/>
  <p:tag name="IGUANATEXSIZE" val="33"/>
  <p:tag name="IGUANATEXCURSOR" val="312"/>
  <p:tag name="TRANSPARENCY" val="True"/>
  <p:tag name="FILENAME" val=""/>
  <p:tag name="INPUTTYPE" val="0"/>
  <p:tag name="LATEXENGINEID" val="0"/>
  <p:tag name="TEMPFOLDER" val="c:\temp\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4.25"/>
  <p:tag name="ORIGINALWIDTH" val="99"/>
  <p:tag name="OUTPUTDPI" val="1200"/>
  <p:tag name="LATEXADDIN" val="\documentclass{article}&#10;\usepackage{amsmath}&#10;\usepackage{amssymb}&#10;\usepackage{amsthm}&#10;\pagestyle{empty}&#10;\begin{document}&#10;&#10;&#10;$x_i$&#10;\end{document}"/>
  <p:tag name="IGUANATEXSIZE" val="33"/>
  <p:tag name="IGUANATEXCURSOR" val="127"/>
  <p:tag name="TRANSPARENCY" val="True"/>
  <p:tag name="FILENAME" val=""/>
  <p:tag name="INPUTTYPE" val="0"/>
  <p:tag name="LATEXENGINEID" val="0"/>
  <p:tag name="TEMPFOLDER" val="c:\temp\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"/>
  <p:tag name="ORIGINALWIDTH" val="288.75"/>
  <p:tag name="OUTPUTDPI" val="1200"/>
  <p:tag name="LATEXADDIN" val="\documentclass{article}&#10;\usepackage{amsmath}&#10;\usepackage{amssymb}&#10;\usepackage{amsthm}&#10;\pagestyle{empty}&#10;\begin{document}&#10;&#10;&#10;$a_{ij},b_{i}$&#10;\end{document}"/>
  <p:tag name="IGUANATEXSIZE" val="33"/>
  <p:tag name="IGUANATEXCURSOR" val="136"/>
  <p:tag name="TRANSPARENCY" val="True"/>
  <p:tag name="FILENAME" val=""/>
  <p:tag name="INPUTTYPE" val="0"/>
  <p:tag name="LATEXENGINEID" val="0"/>
  <p:tag name="TEMPFOLDER" val="c:\temp\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71.25"/>
  <p:tag name="OUTPUTDPI" val="1200"/>
  <p:tag name="LATEXADDIN" val="\documentclass{article}&#10;\usepackage{amsmath}&#10;\usepackage{amssymb}&#10;\usepackage{amsthm}&#10;\pagestyle{empty}&#10;\begin{document}&#10;&#10;$\mathbb{F}$&#10;&#10;\end{document}"/>
  <p:tag name="IGUANATEXSIZE" val="33"/>
  <p:tag name="IGUANATEXCURSOR" val="133"/>
  <p:tag name="TRANSPARENCY" val="True"/>
  <p:tag name="FILENAME" val=""/>
  <p:tag name="INPUTTYPE" val="0"/>
  <p:tag name="LATEXENGINEID" val="0"/>
  <p:tag name="TEMPFOLDER" val="c:\temp\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36.75"/>
  <p:tag name="ORIGINALWIDTH" val="1936.5"/>
  <p:tag name="OUTPUTDPI" val="1200"/>
  <p:tag name="LATEXADDIN" val="\documentclass{article}&#10;\usepackage{amsmath}&#10;\usepackage{amssymb}&#10;\usepackage{amsthm}&#10;\pagestyle{empty}&#10;\begin{document}&#10;&#10;&#10;$\begin{array}{c}&#10;a_{11}x_{1}+a_{12}x_{2}+\cdots+a_{1n}x_{n}=b_{1}\\&#10;a_{21}x_{1}+a_{22}x_{2}+\cdots+a_{2n}x_{n}=b_{2}\\&#10;\vdots\\&#10;a_{m1}x_{1}+a_{m2}x_{2}+\cdots+a_{mn}x_{n}=b_{m}&#10;\end{array}$&#10;\end{document}"/>
  <p:tag name="IGUANATEXSIZE" val="33"/>
  <p:tag name="IGUANATEXCURSOR" val="312"/>
  <p:tag name="TRANSPARENCY" val="True"/>
  <p:tag name="FILENAME" val=""/>
  <p:tag name="INPUTTYPE" val="0"/>
  <p:tag name="LATEXENGINEID" val="0"/>
  <p:tag name="TEMPFOLDER" val="c:\temp\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58"/>
  <p:tag name="ORIGINALWIDTH" val="631.5"/>
  <p:tag name="OUTPUTDPI" val="1200"/>
  <p:tag name="LATEXADDIN" val="\documentclass{article}&#10;\usepackage{amsmath}&#10;\usepackage{amssymb}&#10;\usepackage{amsthm}&#10;\pagestyle{empty}&#10;\begin{document}&#10;&#10;&#10;$\negthickspace\begin{array}{c}&#10;2x+y=1\\&#10;5x+8y=0&#10;\end{array}$&#10;\end{document}"/>
  <p:tag name="IGUANATEXSIZE" val="33"/>
  <p:tag name="IGUANATEXCURSOR" val="183"/>
  <p:tag name="TRANSPARENCY" val="True"/>
  <p:tag name="FILENAME" val=""/>
  <p:tag name="INPUTTYPE" val="0"/>
  <p:tag name="LATEXENGINEID" val="0"/>
  <p:tag name="TEMPFOLDER" val="c:\temp\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3.5"/>
  <p:tag name="ORIGINALWIDTH" val="1378.5"/>
  <p:tag name="OUTPUTDPI" val="1200"/>
  <p:tag name="LATEXADDIN" val="\documentclass{article}&#10;\usepackage{amsmath}&#10;\usepackage{amssymb}&#10;\usepackage{amsthm}&#10;\pagestyle{empty}&#10;\begin{document}&#10;&#10;&#10;$x_{1}+x_{2}+x_{3}+x_{4}=1+i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36.75"/>
  <p:tag name="ORIGINALWIDTH" val="1936.5"/>
  <p:tag name="OUTPUTDPI" val="1200"/>
  <p:tag name="LATEXADDIN" val="\documentclass{article}&#10;\usepackage{amsmath}&#10;\usepackage{amssymb}&#10;\usepackage{amsthm}&#10;\pagestyle{empty}&#10;\begin{document}&#10;&#10;&#10;$\begin{array}{c}&#10;a_{11}x_{1}+a_{12}x_{2}+\cdots+a_{1n}x_{n}=b_{1}\\&#10;a_{21}x_{1}+a_{22}x_{2}+\cdots+a_{2n}x_{n}=b_{2}\\&#10;\vdots\\&#10;a_{m1}x_{1}+a_{m2}x_{2}+\cdots+a_{mn}x_{n}=b_{m}&#10;\end{array}$&#10;\end{document}"/>
  <p:tag name="IGUANATEXSIZE" val="33"/>
  <p:tag name="IGUANATEXCURSOR" val="312"/>
  <p:tag name="TRANSPARENCY" val="True"/>
  <p:tag name="FILENAME" val=""/>
  <p:tag name="INPUTTYPE" val="0"/>
  <p:tag name="LATEXENGINEID" val="0"/>
  <p:tag name="TEMPFOLDER" val="c:\temp\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8.75"/>
  <p:tag name="ORIGINALWIDTH" val="529.5"/>
  <p:tag name="OUTPUTDPI" val="1200"/>
  <p:tag name="LATEXADDIN" val="\documentclass{article}&#10;\usepackage{amsmath}&#10;\usepackage{amssymb}&#10;\usepackage{amsthm}&#10;\pagestyle{empty}&#10;\begin{document}&#10;&#10;&#10;$x_1,\dots,x_n$&#10;\end{document}"/>
  <p:tag name="IGUANATEXSIZE" val="33"/>
  <p:tag name="IGUANATEXCURSOR" val="137"/>
  <p:tag name="TRANSPARENCY" val="True"/>
  <p:tag name="FILENAME" val=""/>
  <p:tag name="INPUTTYPE" val="0"/>
  <p:tag name="LATEXENGINEID" val="0"/>
  <p:tag name="TEMPFOLDER" val="c:\temp\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102.75"/>
  <p:tag name="OUTPUTDPI" val="1200"/>
  <p:tag name="LATEXADDIN" val="\documentclass{article}&#10;\usepackage{amsmath}&#10;\usepackage{amssymb}&#10;\usepackage{amsthm}&#10;\pagestyle{empty}&#10;\begin{document}&#10;&#10;&#10;$m$&#10;\end{document}"/>
  <p:tag name="IGUANATEXSIZE" val="33"/>
  <p:tag name="IGUANATEXCURSOR" val="125"/>
  <p:tag name="TRANSPARENCY" val="True"/>
  <p:tag name="FILENAME" val=""/>
  <p:tag name="INPUTTYPE" val="0"/>
  <p:tag name="LATEXENGINEID" val="0"/>
  <p:tag name="TEMPFOLDER" val="c:\temp\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1.5"/>
  <p:tag name="ORIGINALWIDTH" val="458.25"/>
  <p:tag name="OUTPUTDPI" val="1200"/>
  <p:tag name="LATEXADDIN" val="\documentclass{article}&#10;\usepackage{amsmath}&#10;\usepackage{amssymb}&#10;\usepackage{amsthm}&#10;\pagestyle{empty}&#10;\begin{document}&#10;&#10;&#10;$R_i\leftrightarrow R_j$&#10;\end{document}"/>
  <p:tag name="IGUANATEXSIZE" val="44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08"/>
  <p:tag name="ORIGINALWIDTH" val="660.75"/>
  <p:tag name="OUTPUTDPI" val="1200"/>
  <p:tag name="LATEXADDIN" val="\documentclass{article}&#10;\usepackage{amsmath}&#10;\usepackage{amssymb}&#10;\usepackage{amsthm}&#10;\pagestyle{empty}&#10;\begin{document}&#10;&#10;&#10;$\negthickspace\begin{array}{c}&#10;2x+y=1\\&#10;5x+8y=0 \\&#10;-3x -y =2&#10;\end{array}$&#10;\end{document}"/>
  <p:tag name="IGUANATEXSIZE" val="33"/>
  <p:tag name="IGUANATEXCURSOR" val="184"/>
  <p:tag name="TRANSPARENCY" val="True"/>
  <p:tag name="FILENAME" val=""/>
  <p:tag name="INPUTTYPE" val="0"/>
  <p:tag name="LATEXENGINEID" val="0"/>
  <p:tag name="TEMPFOLDER" val="c:\temp\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409.5"/>
  <p:tag name="OUTPUTDPI" val="1200"/>
  <p:tag name="LATEXADDIN" val="\documentclass{article}&#10;\usepackage{amsmath}&#10;\usepackage{amssymb}&#10;\usepackage{amsthm}&#10;\pagestyle{empty}&#10;\begin{document}&#10;&#10;&#10;$\xrightarrow{R_{1}\leftrightarrow R_{3}}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07.25"/>
  <p:tag name="ORIGINALWIDTH" val="660.75"/>
  <p:tag name="OUTPUTDPI" val="1200"/>
  <p:tag name="LATEXADDIN" val="\documentclass{article}&#10;\usepackage{amsmath}&#10;\usepackage{amssymb}&#10;\usepackage{amsthm}&#10;\pagestyle{empty}&#10;\begin{document}&#10;&#10;&#10;$\negthickspace\begin{array}{c}&#10;-3x -y =2\\&#10;5x+8y=0 \\&#10;2x+y=1&#10;&#10;&#10;\end{array}$&#10;\end{document}"/>
  <p:tag name="IGUANATEXSIZE" val="33"/>
  <p:tag name="IGUANATEXCURSOR" val="184"/>
  <p:tag name="TRANSPARENCY" val="True"/>
  <p:tag name="FILENAME" val=""/>
  <p:tag name="INPUTTYPE" val="0"/>
  <p:tag name="LATEXENGINEID" val="0"/>
  <p:tag name="TEMPFOLDER" val="c:\temp\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531"/>
  <p:tag name="OUTPUTDPI" val="1200"/>
  <p:tag name="LATEXADDIN" val="\documentclass{article}&#10;\usepackage{amsmath}&#10;\usepackage{amssymb}&#10;\usepackage{amsthm}&#10;\pagestyle{empty}&#10;\begin{document}&#10;&#10;&#10;$R_i\rightarrow \alpha R_i$&#10;\end{document}"/>
  <p:tag name="IGUANATEXSIZE" val="44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08"/>
  <p:tag name="ORIGINALWIDTH" val="660.75"/>
  <p:tag name="OUTPUTDPI" val="1200"/>
  <p:tag name="LATEXADDIN" val="\documentclass{article}&#10;\usepackage{amsmath}&#10;\usepackage{amssymb}&#10;\usepackage{amsthm}&#10;\pagestyle{empty}&#10;\begin{document}&#10;&#10;&#10;$\negthickspace\begin{array}{c}&#10;2x+y=1\\&#10;5x+8y=0 \\&#10;-3x -y =2&#10;\end{array}$&#10;\end{document}"/>
  <p:tag name="IGUANATEXSIZE" val="33"/>
  <p:tag name="IGUANATEXCURSOR" val="184"/>
  <p:tag name="TRANSPARENCY" val="True"/>
  <p:tag name="FILENAME" val=""/>
  <p:tag name="INPUTTYPE" val="0"/>
  <p:tag name="LATEXENGINEID" val="0"/>
  <p:tag name="TEMPFOLDER" val="c:\temp\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459"/>
  <p:tag name="OUTPUTDPI" val="1200"/>
  <p:tag name="LATEXADDIN" val="\documentclass{article}&#10;\usepackage{amsmath}&#10;\usepackage{amssymb}&#10;\usepackage{amsthm}&#10;\pagestyle{empty}&#10;\begin{document}&#10;&#10;&#10;$\xrightarrow{R_{1}\rightarrow 2R_{1}}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99.25"/>
  <p:tag name="OUTPUTDPI" val="1200"/>
  <p:tag name="LATEXADDIN" val="\documentclass{article}&#10;\usepackage{amsmath}&#10;\usepackage{amssymb}&#10;\usepackage{amsthm}&#10;\pagestyle{empty}&#10;\begin{document}&#10;&#10;&#10;$ \alpha\neq 0$&#10;\end{document}"/>
  <p:tag name="IGUANATEXSIZE" val="22"/>
  <p:tag name="IGUANATEXCURSOR" val="137"/>
  <p:tag name="TRANSPARENCY" val="True"/>
  <p:tag name="FILENAME" val=""/>
  <p:tag name="INPUTTYPE" val="0"/>
  <p:tag name="LATEXENGINEID" val="0"/>
  <p:tag name="TEMPFOLDER" val="c:\temp\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09.5"/>
  <p:tag name="ORIGINALWIDTH" val="660.75"/>
  <p:tag name="OUTPUTDPI" val="1200"/>
  <p:tag name="LATEXADDIN" val="\documentclass{article}&#10;\usepackage{amsmath}&#10;\usepackage{amssymb}&#10;\usepackage{amsthm}&#10;\pagestyle{empty}&#10;\begin{document}&#10;&#10;&#10;$\negthickspace\begin{array}{c}&#10;4x+2y=2\\&#10;5x+8y=0 \\&#10;-3x -y =2&#10;\end{array}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1.5"/>
  <p:tag name="ORIGINALWIDTH" val="829.5"/>
  <p:tag name="OUTPUTDPI" val="1200"/>
  <p:tag name="LATEXADDIN" val="\documentclass{article}&#10;\usepackage{amsmath}&#10;\usepackage{amssymb}&#10;\usepackage{amsthm}&#10;\pagestyle{empty}&#10;\begin{document}&#10;&#10;&#10;$R_{i}+\alpha R_{j}\rightarrow R_{i}$&#10;\end{document}"/>
  <p:tag name="IGUANATEXSIZE" val="44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08"/>
  <p:tag name="ORIGINALWIDTH" val="660.75"/>
  <p:tag name="OUTPUTDPI" val="1200"/>
  <p:tag name="LATEXADDIN" val="\documentclass{article}&#10;\usepackage{amsmath}&#10;\usepackage{amssymb}&#10;\usepackage{amsthm}&#10;\pagestyle{empty}&#10;\begin{document}&#10;&#10;&#10;$\negthickspace\begin{array}{c}&#10;2x+y=1\\&#10;5x+8y=0 \\&#10;-3x -y =2&#10;\end{array}$&#10;\end{document}"/>
  <p:tag name="IGUANATEXSIZE" val="33"/>
  <p:tag name="IGUANATEXCURSOR" val="184"/>
  <p:tag name="TRANSPARENCY" val="True"/>
  <p:tag name="FILENAME" val=""/>
  <p:tag name="INPUTTYPE" val="0"/>
  <p:tag name="LATEXENGINEID" val="0"/>
  <p:tag name="TEMPFOLDER" val="c:\temp\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659.25"/>
  <p:tag name="OUTPUTDPI" val="1200"/>
  <p:tag name="LATEXADDIN" val="\documentclass{article}&#10;\usepackage{amsmath}&#10;\usepackage{amssymb}&#10;\usepackage{amsthm}&#10;\pagestyle{empty}&#10;\begin{document}&#10;&#10;&#10;$\xrightarrow{R_{1}+2R_2\rightarrow R_{1}}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08.75"/>
  <p:tag name="ORIGINALWIDTH" val="745.5"/>
  <p:tag name="OUTPUTDPI" val="1200"/>
  <p:tag name="LATEXADDIN" val="\documentclass{article}&#10;\usepackage{amsmath}&#10;\usepackage{amssymb}&#10;\usepackage{amsthm}&#10;\pagestyle{empty}&#10;\begin{document}&#10;&#10;&#10;$\negthickspace\begin{array}{c}&#10;12x+17y=1\\&#10;5x+8y=0 \\&#10;-3x -y =2&#10;\end{array}$&#10;\end{document}"/>
  <p:tag name="IGUANATEXSIZE" val="33"/>
  <p:tag name="IGUANATEXCURSOR" val="164"/>
  <p:tag name="TRANSPARENCY" val="True"/>
  <p:tag name="FILENAME" val=""/>
  <p:tag name="INPUTTYPE" val="0"/>
  <p:tag name="LATEXENGINEID" val="0"/>
  <p:tag name="TEMPFOLDER" val="c:\temp\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08"/>
  <p:tag name="ORIGINALWIDTH" val="660.75"/>
  <p:tag name="OUTPUTDPI" val="1200"/>
  <p:tag name="LATEXADDIN" val="\documentclass{article}&#10;\usepackage{amsmath}&#10;\usepackage{amssymb}&#10;\usepackage{amsthm}&#10;\pagestyle{empty}&#10;\begin{document}&#10;&#10;&#10;$\negthickspace\begin{array}{c}&#10;2x+y=1\\&#10;5x+8y=0 \\&#10;-3x -y =2&#10;\end{array}$&#10;\end{document}"/>
  <p:tag name="IGUANATEXSIZE" val="33"/>
  <p:tag name="IGUANATEXCURSOR" val="184"/>
  <p:tag name="TRANSPARENCY" val="True"/>
  <p:tag name="FILENAME" val=""/>
  <p:tag name="INPUTTYPE" val="0"/>
  <p:tag name="LATEXENGINEID" val="0"/>
  <p:tag name="TEMPFOLDER" val="c:\temp\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pagestyle{empty}&#10;\begin{document}&#10;&#10;&#10;$\leadsto$&#10;\end{document}"/>
  <p:tag name="IGUANATEXSIZE" val="33"/>
  <p:tag name="IGUANATEXCURSOR" val="130"/>
  <p:tag name="TRANSPARENCY" val="True"/>
  <p:tag name="FILENAME" val=""/>
  <p:tag name="INPUTTYPE" val="0"/>
  <p:tag name="LATEXENGINEID" val="0"/>
  <p:tag name="TEMPFOLDER" val="c:\temp\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00"/>
  <p:tag name="OUTPUTDPI" val="1200"/>
  <p:tag name="LATEXADDIN" val="\documentclass{article}&#10;\usepackage{amsmath}&#10;\usepackage{amssymb}&#10;\usepackage{amsthm}&#10;\pagestyle{empty}&#10;\begin{document}&#10;&#10;&#10;$&#10;\left(\begin{array}{cc|c}&#10;2 &amp; 1 &amp; 1\\&#10;5 &amp; 8&amp; 0\\&#10;-3 &amp; -1 &amp; 2&#10;\end{array}\right)&#10;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3"/>
  <p:tag name="OUTPUTDPI" val="1200"/>
  <p:tag name="LATEXADDIN" val="\documentclass{article}&#10;\usepackage{amsmath}&#10;\usepackage{amssymb}&#10;\usepackage{amsthm}&#10;\usepackage{xcolor}&#10;\pagestyle{empty}&#10;\begin{document}&#10;&#10;&#10;$x$&#10;\end{document}"/>
  <p:tag name="IGUANATEXSIZE" val="25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0.25"/>
  <p:tag name="ORIGINALWIDTH" val="58.5"/>
  <p:tag name="OUTPUTDPI" val="1200"/>
  <p:tag name="LATEXADDIN" val="\documentclass{article}&#10;\usepackage{amsmath}&#10;\usepackage{amssymb}&#10;\usepackage{amsthm}&#10;\usepackage{xcolor}&#10;\pagestyle{empty}&#10;\begin{document}&#10;&#10;&#10;$y$&#10;\end{document}"/>
  <p:tag name="IGUANATEXSIZE" val="25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08"/>
  <p:tag name="ORIGINALWIDTH" val="660.75"/>
  <p:tag name="OUTPUTDPI" val="1200"/>
  <p:tag name="LATEXADDIN" val="\documentclass{article}&#10;\usepackage{amsmath}&#10;\usepackage{amssymb}&#10;\usepackage{amsthm}&#10;\pagestyle{empty}&#10;\begin{document}&#10;&#10;&#10;$\negthickspace\begin{array}{c}&#10;2x+y=1\\&#10;5x+8y=0 \\&#10;-3x -y =2&#10;\end{array}$&#10;\end{document}"/>
  <p:tag name="IGUANATEXSIZE" val="33"/>
  <p:tag name="IGUANATEXCURSOR" val="184"/>
  <p:tag name="TRANSPARENCY" val="True"/>
  <p:tag name="FILENAME" val=""/>
  <p:tag name="INPUTTYPE" val="0"/>
  <p:tag name="LATEXENGINEID" val="0"/>
  <p:tag name="TEMPFOLDER" val="c:\temp\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pagestyle{empty}&#10;\begin{document}&#10;&#10;&#10;$\leadsto$&#10;\end{document}"/>
  <p:tag name="IGUANATEXSIZE" val="33"/>
  <p:tag name="IGUANATEXCURSOR" val="130"/>
  <p:tag name="TRANSPARENCY" val="True"/>
  <p:tag name="FILENAME" val=""/>
  <p:tag name="INPUTTYPE" val="0"/>
  <p:tag name="LATEXENGINEID" val="0"/>
  <p:tag name="TEMPFOLDER" val="c:\temp\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00"/>
  <p:tag name="OUTPUTDPI" val="1200"/>
  <p:tag name="LATEXADDIN" val="\documentclass{article}&#10;\usepackage{amsmath}&#10;\usepackage{amssymb}&#10;\usepackage{amsthm}&#10;\pagestyle{empty}&#10;\begin{document}&#10;&#10;&#10;$&#10;\left(\begin{array}{cc|c}&#10;2 &amp; 1 &amp; 1\\&#10;5 &amp; 8&amp; 0\\&#10;-3 &amp; -1 &amp; 2&#10;\end{array}\right)&#10;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08"/>
  <p:tag name="ORIGINALWIDTH" val="660.75"/>
  <p:tag name="OUTPUTDPI" val="1200"/>
  <p:tag name="LATEXADDIN" val="\documentclass{article}&#10;\usepackage{amsmath}&#10;\usepackage{amssymb}&#10;\usepackage{amsthm}&#10;\pagestyle{empty}&#10;\begin{document}&#10;&#10;&#10;$\negthickspace\begin{array}{c}&#10;2x+y=1\\&#10;5x+8y=0 \\&#10;-3x -y =2&#10;\end{array}$&#10;\end{document}"/>
  <p:tag name="IGUANATEXSIZE" val="33"/>
  <p:tag name="IGUANATEXCURSOR" val="184"/>
  <p:tag name="TRANSPARENCY" val="True"/>
  <p:tag name="FILENAME" val=""/>
  <p:tag name="INPUTTYPE" val="0"/>
  <p:tag name="LATEXENGINEID" val="0"/>
  <p:tag name="TEMPFOLDER" val="c:\temp\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pagestyle{empty}&#10;\begin{document}&#10;&#10;&#10;$\leadsto$&#10;\end{document}"/>
  <p:tag name="IGUANATEXSIZE" val="33"/>
  <p:tag name="IGUANATEXCURSOR" val="130"/>
  <p:tag name="TRANSPARENCY" val="True"/>
  <p:tag name="FILENAME" val=""/>
  <p:tag name="INPUTTYPE" val="0"/>
  <p:tag name="LATEXENGINEID" val="0"/>
  <p:tag name="TEMPFOLDER" val="c:\temp\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00"/>
  <p:tag name="OUTPUTDPI" val="1200"/>
  <p:tag name="LATEXADDIN" val="\documentclass{article}&#10;\usepackage{amsmath}&#10;\usepackage{amssymb}&#10;\usepackage{amsthm}&#10;\pagestyle{empty}&#10;\begin{document}&#10;&#10;&#10;$&#10;\left(\begin{array}{cc|c}&#10;2 &amp; 1 &amp; 1\\&#10;5 &amp; 8&amp; 0\\&#10;-3 &amp; -1 &amp; 2&#10;\end{array}\right)&#10;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659.25"/>
  <p:tag name="OUTPUTDPI" val="1200"/>
  <p:tag name="LATEXADDIN" val="\documentclass{article}&#10;\usepackage{amsmath}&#10;\usepackage{amssymb}&#10;\usepackage{amsthm}&#10;\pagestyle{empty}&#10;\begin{document}&#10;&#10;&#10;$\xrightarrow{R_{1}+2R_2\rightarrow R_{1}}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08.75"/>
  <p:tag name="ORIGINALWIDTH" val="745.5"/>
  <p:tag name="OUTPUTDPI" val="1200"/>
  <p:tag name="LATEXADDIN" val="\documentclass{article}&#10;\usepackage{amsmath}&#10;\usepackage{amssymb}&#10;\usepackage{amsthm}&#10;\pagestyle{empty}&#10;\begin{document}&#10;&#10;&#10;$\negthickspace\begin{array}{c}&#10;12x+17y=1\\&#10;5x+8y=0 \\&#10;-3x -y =2&#10;\end{array}$&#10;\end{document}"/>
  <p:tag name="IGUANATEXSIZE" val="33"/>
  <p:tag name="IGUANATEXCURSOR" val="164"/>
  <p:tag name="TRANSPARENCY" val="True"/>
  <p:tag name="FILENAME" val=""/>
  <p:tag name="INPUTTYPE" val="0"/>
  <p:tag name="LATEXENGINEID" val="0"/>
  <p:tag name="TEMPFOLDER" val="c:\temp\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pagestyle{empty}&#10;\begin{document}&#10;&#10;&#10;$\leadsto$&#10;\end{document}"/>
  <p:tag name="IGUANATEXSIZE" val="33"/>
  <p:tag name="IGUANATEXCURSOR" val="130"/>
  <p:tag name="TRANSPARENCY" val="True"/>
  <p:tag name="FILENAME" val=""/>
  <p:tag name="INPUTTYPE" val="0"/>
  <p:tag name="LATEXENGINEID" val="0"/>
  <p:tag name="TEMPFOLDER" val="c:\temp\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4439"/>
  <p:tag name="ORIGINALWIDTH" val="899.8875"/>
  <p:tag name="OUTPUTDPI" val="1200"/>
  <p:tag name="LATEXADDIN" val="\documentclass{article}&#10;\usepackage{amsmath}&#10;\usepackage{amssymb}&#10;\usepackage{amsthm}&#10;\pagestyle{empty}&#10;\begin{document}&#10;&#10;&#10;$&#10;\left(\begin{array}{cc|c}&#10;12 &amp; 17 &amp; 1\\&#10;5 &amp; 8&amp; 0\\&#10;-3 &amp; -1 &amp; 2&#10;\end{array}\right)&#10;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659.25"/>
  <p:tag name="OUTPUTDPI" val="1200"/>
  <p:tag name="LATEXADDIN" val="\documentclass{article}&#10;\usepackage{amsmath}&#10;\usepackage{amssymb}&#10;\usepackage{amsthm}&#10;\pagestyle{empty}&#10;\begin{document}&#10;&#10;&#10;$\xrightarrow{R_{1}+2R_2\rightarrow R_{1}}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23.5"/>
  <p:tag name="ORIGINALWIDTH" val="976.5"/>
  <p:tag name="OUTPUTDPI" val="1200"/>
  <p:tag name="LATEXADDIN" val="\documentclass{article}&#10;\usepackage{amsmath}&#10;\usepackage{amssymb}&#10;\usepackage{amsthm}&#10;\pagestyle{empty}&#10;\begin{document}&#10;&#10;&#10;$&#10;\begin{cases}&#10;x+2y-z=-3\\&#10;x-y+5z=6\\&#10;2x+y-2z=0&#10;\end{cases}$&#10;\end{document}"/>
  <p:tag name="IGUANATEXSIZE" val="33"/>
  <p:tag name="IGUANATEXCURSOR" val="183"/>
  <p:tag name="TRANSPARENCY" val="True"/>
  <p:tag name="FILENAME" val=""/>
  <p:tag name="INPUTTYPE" val="0"/>
  <p:tag name="LATEXENGINEID" val="0"/>
  <p:tag name="TEMPFOLDER" val="c:\temp\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183.5"/>
  <p:tag name="OUTPUTDPI" val="1200"/>
  <p:tag name="LATEXADDIN" val="\documentclass{article}&#10;\usepackage{amsmath}&#10;\usepackage{amssymb}&#10;\usepackage{amsthm}&#10;\pagestyle{empty}&#10;\begin{document}&#10;&#10;&#10;$&#10;\left(\begin{array}{ccc|c}&#10;1 &amp; 2 &amp; -1 &amp; -3\\&#10;1 &amp; -1 &amp; 5 &amp; 6\\&#10;2 &amp; 1 &amp; -2 &amp; 0&#10;\end{array}\right)&#10;$&#10;\end{document}"/>
  <p:tag name="IGUANATEXSIZE" val="33"/>
  <p:tag name="IGUANATEXCURSOR" val="220"/>
  <p:tag name="TRANSPARENCY" val="True"/>
  <p:tag name="FILENAME" val=""/>
  <p:tag name="INPUTTYPE" val="0"/>
  <p:tag name="LATEXENGINEID" val="0"/>
  <p:tag name="TEMPFOLDER" val="c:\temp\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4439"/>
  <p:tag name="ORIGINALWIDTH" val="1183.352"/>
  <p:tag name="OUTPUTDPI" val="1200"/>
  <p:tag name="LATEXADDIN" val="\documentclass{article}&#10;\usepackage{amsmath}&#10;\usepackage{amssymb}&#10;\usepackage{amsthm}&#10;\pagestyle{empty}&#10;\begin{document}&#10;&#10;&#10;$&#10;\left(\begin{array}{ccc|c}&#10;1 &amp; 2 &amp; -1 &amp; -3\\&#10;1 &amp; -1 &amp; 5 &amp; 6\\&#10;2 &amp; 1 &amp; -2 &amp; 0&#10;\end{array}\right)&#10;$&#10;\end{document}"/>
  <p:tag name="IGUANATEXSIZE" val="33"/>
  <p:tag name="IGUANATEXCURSOR" val="221"/>
  <p:tag name="TRANSPARENCY" val="True"/>
  <p:tag name="FILENAME" val=""/>
  <p:tag name="INPUTTYPE" val="0"/>
  <p:tag name="LATEXENGINEID" val="0"/>
  <p:tag name="TEMPFOLDER" val="c:\temp\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4439"/>
  <p:tag name="ORIGINALWIDTH" val="1871.016"/>
  <p:tag name="OUTPUTDPI" val="1200"/>
  <p:tag name="LATEXADDIN" val="\documentclass{article}&#10;\usepackage{amsmath}&#10;\usepackage{amssymb}&#10;\usepackage{amsthm}&#10;\usepackage{xcolor}&#10;\pagestyle{empty}&#10;\begin{document}&#10;&#10;&#10;$&#10;\xrightarrow[]{R_{2}-R_{1}\rightarrow R_{2}}\left(\begin{array}{ccc|c}&#10;1 &amp; 2 &amp; -1 &amp; -3\\&#10;0 &amp; -3 &amp; 6 &amp; 9\\&#10;2 &amp; 1 &amp; -2 &amp; 0&#10;\end{array}\right)&#10;$&#10;\end{document}"/>
  <p:tag name="IGUANATEXSIZE" val="33"/>
  <p:tag name="IGUANATEXCURSOR" val="265"/>
  <p:tag name="TRANSPARENCY" val="True"/>
  <p:tag name="FILENAME" val=""/>
  <p:tag name="INPUTTYPE" val="0"/>
  <p:tag name="LATEXENGINEID" val="0"/>
  <p:tag name="TEMPFOLDER" val="c:\temp\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4439"/>
  <p:tag name="ORIGINALWIDTH" val="1920.51"/>
  <p:tag name="OUTPUTDPI" val="1200"/>
  <p:tag name="LATEXADDIN" val="\documentclass{article}&#10;\usepackage{amsmath}&#10;\usepackage{amssymb}&#10;\usepackage{amsthm}&#10;\usepackage{xcolor}&#10;\pagestyle{empty}&#10;\begin{document}&#10;&#10;&#10;$&#10;\xrightarrow[]{R_{3}-2R_{1}\rightarrow R_{3}}\left(\begin{array}{ccc|c}&#10;1 &amp; 2 &amp; -1 &amp; -3\\&#10;0 &amp; -3 &amp; 6 &amp; 9\\&#10;0 &amp; -3 &amp; 0 &amp; 6&#10;\end{array}\right)&#10;$&#10;\end{document}"/>
  <p:tag name="IGUANATEXSIZE" val="33"/>
  <p:tag name="IGUANATEXCURSOR" val="189"/>
  <p:tag name="TRANSPARENCY" val="True"/>
  <p:tag name="FILENAME" val=""/>
  <p:tag name="INPUTTYPE" val="0"/>
  <p:tag name="LATEXENGINEID" val="0"/>
  <p:tag name="TEMPFOLDER" val="c:\temp\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4439"/>
  <p:tag name="ORIGINALWIDTH" val="1871.016"/>
  <p:tag name="OUTPUTDPI" val="1200"/>
  <p:tag name="LATEXADDIN" val="\documentclass{article}&#10;\usepackage{amsmath}&#10;\usepackage{amssymb}&#10;\usepackage{amsthm}&#10;\pagestyle{empty}&#10;\begin{document}&#10;&#10;&#10;$&#10;\xrightarrow{R_{3}-R_{2}\rightarrow R_{3}}\left(\begin{array}{ccc|c}&#10;1 &amp; 2 &amp; -1 &amp; -3\\&#10;0 &amp; -3 &amp; 6 &amp; 9\\&#10;0 &amp; 0 &amp; -6 &amp; -3&#10;\end{array}\right)&#10;$&#10;\end{document}"/>
  <p:tag name="IGUANATEXSIZE" val="33"/>
  <p:tag name="IGUANATEXCURSOR" val="264"/>
  <p:tag name="TRANSPARENCY" val="True"/>
  <p:tag name="FILENAME" val=""/>
  <p:tag name="INPUTTYPE" val="0"/>
  <p:tag name="LATEXENGINEID" val="0"/>
  <p:tag name="TEMPFOLDER" val="c:\temp\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4439"/>
  <p:tag name="ORIGINALWIDTH" val="1183.352"/>
  <p:tag name="OUTPUTDPI" val="1200"/>
  <p:tag name="LATEXADDIN" val="\documentclass{article}&#10;\usepackage{amsmath}&#10;\usepackage{amssymb}&#10;\usepackage{amsthm}&#10;\pagestyle{empty}&#10;\begin{document}&#10;&#10;&#10;$&#10;\left(\begin{array}{ccc|c}&#10;1 &amp; 2 &amp; -1 &amp; -3\\&#10;0 &amp; -3 &amp; 6 &amp; 9\\&#10;0 &amp; 0 &amp; -6 &amp; -3&#10;\end{array}\right)&#10;$&#10;\end{document}"/>
  <p:tag name="IGUANATEXSIZE" val="33"/>
  <p:tag name="IGUANATEXCURSOR" val="125"/>
  <p:tag name="TRANSPARENCY" val="True"/>
  <p:tag name="FILENAME" val=""/>
  <p:tag name="INPUTTYPE" val="0"/>
  <p:tag name="LATEXENGINEID" val="0"/>
  <p:tag name="TEMPFOLDER" val="c:\temp\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9.1938"/>
  <p:tag name="ORIGINALWIDTH" val="1723.285"/>
  <p:tag name="OUTPUTDPI" val="1200"/>
  <p:tag name="LATEXADDIN" val="\documentclass{article}&#10;\usepackage{amsmath}&#10;\usepackage{amssymb}&#10;\usepackage{amsthm}&#10;\pagestyle{empty}&#10;\begin{document}&#10;&#10;&#10;$&#10;\xrightarrow[]{-\frac{1}{6}R_{3}\rightarrow R_{3}}\left(\begin{array}{ccc|c}&#10;1 &amp; 2 &amp; -1 &amp; -3\\&#10;0 &amp; 1 &amp; -2 &amp; -3\\&#10;0 &amp; 0 &amp; 1 &amp; \frac{1}{2}&#10;\end{array}\right)&#10;$&#10;\end{document}"/>
  <p:tag name="IGUANATEXSIZE" val="33"/>
  <p:tag name="IGUANATEXCURSOR" val="138"/>
  <p:tag name="TRANSPARENCY" val="True"/>
  <p:tag name="FILENAME" val=""/>
  <p:tag name="INPUTTYPE" val="0"/>
  <p:tag name="LATEXENGINEID" val="0"/>
  <p:tag name="TEMPFOLDER" val="c:\temp\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4439"/>
  <p:tag name="ORIGINALWIDTH" val="1723.285"/>
  <p:tag name="OUTPUTDPI" val="1200"/>
  <p:tag name="LATEXADDIN" val="\documentclass{article}&#10;\usepackage{amsmath}&#10;\usepackage{amssymb}&#10;\usepackage{amsthm}&#10;\pagestyle{empty}&#10;\begin{document}&#10;&#10;&#10;$&#10;\xrightarrow[]{-\frac{1}{3}R_{2}\rightarrow R_{2}}\left(\begin{array}{ccc|c}&#10;1 &amp; 2 &amp; -1 &amp; -3\\&#10;0 &amp; 1 &amp; -2 &amp; -3\\&#10;0 &amp; 0 &amp; -6 &amp; -3&#10;\end{array}\right)&#10;$&#10;\end{document}"/>
  <p:tag name="IGUANATEXSIZE" val="33"/>
  <p:tag name="IGUANATEXCURSOR" val="253"/>
  <p:tag name="TRANSPARENCY" val="True"/>
  <p:tag name="FILENAME" val=""/>
  <p:tag name="INPUTTYPE" val="0"/>
  <p:tag name="LATEXENGINEID" val="0"/>
  <p:tag name="TEMPFOLDER" val="c:\temp\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9.1938"/>
  <p:tag name="ORIGINALWIDTH" val="1086.614"/>
  <p:tag name="OUTPUTDPI" val="1200"/>
  <p:tag name="LATEXADDIN" val="\documentclass{article}&#10;\usepackage{amsmath}&#10;\usepackage{amssymb}&#10;\usepackage{amsthm}&#10;\pagestyle{empty}&#10;\begin{document}&#10;&#10;&#10;$&#10;\left(\begin{array}{ccc|c}&#10;1 &amp; 2 &amp; -1 &amp; -3\\&#10;0 &amp; 1 &amp; -2 &amp; -3\\&#10;0 &amp; 0 &amp; 1 &amp; \frac{1}{2}&#10;\end{array}\right)&#10;$&#10;\end{document}"/>
  <p:tag name="IGUANATEXSIZE" val="33"/>
  <p:tag name="IGUANATEXCURSOR" val="125"/>
  <p:tag name="TRANSPARENCY" val="True"/>
  <p:tag name="FILENAME" val=""/>
  <p:tag name="INPUTTYPE" val="0"/>
  <p:tag name="LATEXENGINEID" val="0"/>
  <p:tag name="TEMPFOLDER" val="c:\temp\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4439"/>
  <p:tag name="ORIGINALWIDTH" val="1772.778"/>
  <p:tag name="OUTPUTDPI" val="1200"/>
  <p:tag name="LATEXADDIN" val="\documentclass{article}&#10;\usepackage{amsmath}&#10;\usepackage{amssymb}&#10;\usepackage{amsthm}&#10;\pagestyle{empty}&#10;\begin{document}&#10;&#10;&#10;$&#10;\xrightarrow[]{R_{1}+R_{3}\rightarrow R_{1}}\left(\begin{array}{ccc|c}&#10;1 &amp; 2 &amp; 0 &amp; -2.5\\&#10;0 &amp; 1 &amp; 0 &amp; -2\\&#10;0 &amp; 0 &amp; 1 &amp; 0.5&#10;\end{array}\right)&#10;$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4439"/>
  <p:tag name="ORIGINALWIDTH" val="1822.272"/>
  <p:tag name="OUTPUTDPI" val="1200"/>
  <p:tag name="LATEXADDIN" val="\documentclass{article}&#10;\usepackage{amsmath}&#10;\usepackage{amssymb}&#10;\usepackage{amsthm}&#10;\pagestyle{empty}&#10;\begin{document}&#10;&#10;&#10;$&#10;\xrightarrow[]{R_{2}+2R_{3}\rightarrow R_{2}}\left(\begin{array}{ccc|c}&#10;1 &amp; 2 &amp; -1 &amp; -3\\&#10;0 &amp; 1 &amp; 0 &amp; -2\\&#10;0 &amp; 0 &amp; 1 &amp; 0.5&#10;\end{array}\right)&#10;$&#10;\end{document}"/>
  <p:tag name="IGUANATEXSIZE" val="33"/>
  <p:tag name="IGUANATEXCURSOR" val="212"/>
  <p:tag name="TRANSPARENCY" val="True"/>
  <p:tag name="FILENAME" val=""/>
  <p:tag name="INPUTTYPE" val="0"/>
  <p:tag name="LATEXENGINEID" val="0"/>
  <p:tag name="TEMPFOLDER" val="c:\temp\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727.25"/>
  <p:tag name="OUTPUTDPI" val="1200"/>
  <p:tag name="LATEXADDIN" val="\documentclass{article}&#10;\usepackage{amsmath}&#10;\usepackage{amssymb}&#10;\usepackage{amsthm}&#10;\pagestyle{empty}&#10;\begin{document}&#10;&#10;&#10;$&#10;\xrightarrow{R_{1}-2R_{2}\rightarrow R_{1}}\left(\begin{array}{ccc|c}&#10;1 &amp; 0 &amp; 0 &amp; 1.5\\&#10;0 &amp; 1 &amp; 0 &amp; -2\\&#10;0 &amp; 0 &amp; 1 &amp; 0.5&#10;\end{array}\right)&#10;$&#10;\end{document}"/>
  <p:tag name="IGUANATEXSIZE" val="33"/>
  <p:tag name="IGUANATEXCURSOR" val="264"/>
  <p:tag name="TRANSPARENCY" val="True"/>
  <p:tag name="FILENAME" val=""/>
  <p:tag name="INPUTTYPE" val="0"/>
  <p:tag name="LATEXENGINEID" val="0"/>
  <p:tag name="TEMPFOLDER" val="c:\temp\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4439"/>
  <p:tag name="ORIGINALWIDTH" val="989.8762"/>
  <p:tag name="OUTPUTDPI" val="1200"/>
  <p:tag name="LATEXADDIN" val="\documentclass{article}&#10;\usepackage{amsmath}&#10;\usepackage{amssymb}&#10;\usepackage{amsthm}&#10;\pagestyle{empty}&#10;\begin{document}&#10;&#10;&#10;$&#10;\left(\begin{array}{ccc|c}&#10;1 &amp; 0 &amp; 0 &amp; 1.5\\&#10;0 &amp; 1 &amp; 0 &amp; -2\\&#10;0 &amp; 0 &amp; 1 &amp; 0.5&#10;\end{array}\right)&#10;$&#10;\end{document}"/>
  <p:tag name="IGUANATEXSIZE" val="33"/>
  <p:tag name="IGUANATEXCURSOR" val="126"/>
  <p:tag name="TRANSPARENCY" val="True"/>
  <p:tag name="FILENAME" val=""/>
  <p:tag name="INPUTTYPE" val="0"/>
  <p:tag name="LATEXENGINEID" val="0"/>
  <p:tag name="TEMPFOLDER" val="c:\temp\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pagestyle{empty}&#10;\begin{document}&#10;&#10;&#10;$\Rightarrow$&#10;\end{document}"/>
  <p:tag name="IGUANATEXSIZE" val="33"/>
  <p:tag name="IGUANATEXCURSOR" val="135"/>
  <p:tag name="TRANSPARENCY" val="True"/>
  <p:tag name="FILENAME" val=""/>
  <p:tag name="INPUTTYPE" val="0"/>
  <p:tag name="LATEXENGINEID" val="0"/>
  <p:tag name="TEMPFOLDER" val="c:\temp\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85.5"/>
  <p:tag name="ORIGINALWIDTH" val="387"/>
  <p:tag name="OUTPUTDPI" val="1200"/>
  <p:tag name="LATEXADDIN" val="\documentclass{article}&#10;\usepackage{amsmath}&#10;\usepackage{amssymb}&#10;\usepackage{amsthm}&#10;\pagestyle{empty}&#10;\begin{document}&#10;&#10;$&#10;\begin{array}{c}&#10;x=1.5&#10;\\&#10;y= -2 \\&#10;z= 0.5&#10;\end{array}&#10;$&#10;\end{document}"/>
  <p:tag name="IGUANATEXSIZE" val="33"/>
  <p:tag name="IGUANATEXCURSOR" val="179"/>
  <p:tag name="TRANSPARENCY" val="True"/>
  <p:tag name="FILENAME" val=""/>
  <p:tag name="INPUTTYPE" val="0"/>
  <p:tag name="LATEXENGINEID" val="0"/>
  <p:tag name="TEMPFOLDER" val="c:\temp\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23.5"/>
  <p:tag name="ORIGINALWIDTH" val="976.5"/>
  <p:tag name="OUTPUTDPI" val="1200"/>
  <p:tag name="LATEXADDIN" val="\documentclass{article}&#10;\usepackage{amsmath}&#10;\usepackage{amssymb}&#10;\usepackage{amsthm}&#10;\pagestyle{empty}&#10;\begin{document}&#10;&#10;&#10;$&#10;\begin{cases}&#10;x+2y-z=-3\\&#10;x-y+5z=6\\&#10;2x+y-2z=0&#10;\end{cases}$&#10;\end{document}"/>
  <p:tag name="IGUANATEXSIZE" val="33"/>
  <p:tag name="IGUANATEXCURSOR" val="183"/>
  <p:tag name="TRANSPARENCY" val="True"/>
  <p:tag name="FILENAME" val=""/>
  <p:tag name="INPUTTYPE" val="0"/>
  <p:tag name="LATEXENGINEID" val="0"/>
  <p:tag name="TEMPFOLDER" val="c:\temp\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85.5"/>
  <p:tag name="ORIGINALWIDTH" val="387"/>
  <p:tag name="OUTPUTDPI" val="1200"/>
  <p:tag name="LATEXADDIN" val="\documentclass{article}&#10;\usepackage{amsmath}&#10;\usepackage{amssymb}&#10;\usepackage{amsthm}&#10;\pagestyle{empty}&#10;\begin{document}&#10;&#10;$&#10;\begin{array}{c}&#10;x=1.5&#10;\\&#10;y= -2 \\&#10;z= 0.5&#10;\end{array}&#10;$&#10;\end{document}"/>
  <p:tag name="IGUANATEXSIZE" val="33"/>
  <p:tag name="IGUANATEXCURSOR" val="179"/>
  <p:tag name="TRANSPARENCY" val="True"/>
  <p:tag name="FILENAME" val=""/>
  <p:tag name="INPUTTYPE" val="0"/>
  <p:tag name="LATEXENGINEID" val="0"/>
  <p:tag name="TEMPFOLDER" val="c:\temp\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pagestyle{empty}&#10;\begin{document}&#10;&#10;&#10;$\leadsto$&#10;\end{document}"/>
  <p:tag name="IGUANATEXSIZE" val="33"/>
  <p:tag name="IGUANATEXCURSOR" val="130"/>
  <p:tag name="TRANSPARENCY" val="True"/>
  <p:tag name="FILENAME" val=""/>
  <p:tag name="INPUTTYPE" val="0"/>
  <p:tag name="LATEXENGINEID" val="0"/>
  <p:tag name="TEMPFOLDER" val="c:\temp\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4439"/>
  <p:tag name="ORIGINALWIDTH" val="1183.352"/>
  <p:tag name="OUTPUTDPI" val="1200"/>
  <p:tag name="LATEXADDIN" val="\documentclass{article}&#10;\usepackage{amsmath}&#10;\usepackage{amssymb}&#10;\usepackage{amsthm}&#10;\pagestyle{empty}&#10;\begin{document}&#10;&#10;&#10;$&#10;\left(\begin{array}{ccc|c}&#10;0 &amp; 2 &amp; -1 &amp; -3\\&#10;1 &amp; -1 &amp; 5 &amp; 6\\&#10;2 &amp; 1 &amp; -2 &amp; 0&#10;\end{array}\right)&#10;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4439"/>
  <p:tag name="ORIGINALWIDTH" val="2932.884"/>
  <p:tag name="OUTPUTDPI" val="1200"/>
  <p:tag name="LATEXADDIN" val="\documentclass{article}&#10;\usepackage{amsmath}&#10;\usepackage{amssymb}&#10;\usepackage{amsthm}&#10;\pagestyle{empty}&#10;\begin{document}&#10;&#10;&#10;$&#10;\left(\begin{array}{ccc|c}&#10;0 &amp; 2 &amp; -1 &amp; -3\\&#10;1 &amp; -1 &amp; 5 &amp; 6\\&#10;2 &amp; 1 &amp; -2 &amp; 0&#10;\end{array}\right)&#10;\xrightarrow[]{R_{1}\leftrightarrow R_{2}}&#10;\left(\begin{array}{ccc|c}&#10;1 &amp; -1 &amp; 5 &amp; 6\\&#10;0 &amp; 2 &amp; -1 &amp; -3\\&#10;2 &amp; 1 &amp; -2 &amp; 0&#10;\end{array}\right)&#10;$&#10;\end{document}"/>
  <p:tag name="IGUANATEXSIZE" val="33"/>
  <p:tag name="IGUANATEXCURSOR" val="325"/>
  <p:tag name="TRANSPARENCY" val="True"/>
  <p:tag name="FILENAME" val=""/>
  <p:tag name="INPUTTYPE" val="0"/>
  <p:tag name="LATEXENGINEID" val="0"/>
  <p:tag name="TEMPFOLDER" val="c:\temp\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23.5"/>
  <p:tag name="ORIGINALWIDTH" val="1629.75"/>
  <p:tag name="OUTPUTDPI" val="1200"/>
  <p:tag name="LATEXADDIN" val="\documentclass{article}&#10;\usepackage{amsmath}&#10;\usepackage{amssymb}&#10;\usepackage{amsthm}&#10;\pagestyle{empty}&#10;\begin{document}&#10;&#10;&#10;$&#10;\begin{cases}&#10;ix+2y-z=-3\\&#10;\,\,\,\,\,y+5z=6\\&#10;x+(1-2i)y+(5+i)z=3i\text{}&#10;\end{cases}&#10;$&#10;\end{document}"/>
  <p:tag name="IGUANATEXSIZE" val="33"/>
  <p:tag name="IGUANATEXCURSOR" val="209"/>
  <p:tag name="TRANSPARENCY" val="True"/>
  <p:tag name="FILENAME" val=""/>
  <p:tag name="INPUTTYPE" val="0"/>
  <p:tag name="LATEXENGINEID" val="0"/>
  <p:tag name="TEMPFOLDER" val="c:\temp\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442.25"/>
  <p:tag name="OUTPUTDPI" val="1200"/>
  <p:tag name="LATEXADDIN" val="\documentclass{article}&#10;\usepackage{amsmath}&#10;\usepackage{amssymb}&#10;\usepackage{amsthm}&#10;\pagestyle{empty}&#10;\begin{document}&#10;&#10;&#10;$&#10;\left(\begin{array}{ccc|c}&#10;i &amp; 2 &amp; -1 &amp; -3\\&#10;0 &amp; 1 &amp; 5 &amp; 6\\&#10;1 &amp; 1-2i &amp; 5+i &amp; 0&#10;\end{array}\right)$&#10;\end{document}"/>
  <p:tag name="IGUANATEXSIZE" val="33"/>
  <p:tag name="IGUANATEXCURSOR" val="223"/>
  <p:tag name="TRANSPARENCY" val="True"/>
  <p:tag name="FILENAME" val=""/>
  <p:tag name="INPUTTYPE" val="0"/>
  <p:tag name="LATEXENGINEID" val="0"/>
  <p:tag name="TEMPFOLDER" val="c:\temp\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3330.75"/>
  <p:tag name="OUTPUTDPI" val="1200"/>
  <p:tag name="LATEXADDIN" val="\documentclass{article}&#10;\usepackage{amsmath}&#10;\usepackage{amssymb}&#10;\usepackage{amsthm}&#10;\pagestyle{empty}&#10;\begin{document}&#10;&#10;&#10;$&#10;\left(\begin{array}{ccc|c}&#10;i &amp; 2 &amp; -1 &amp; -3\\&#10;0 &amp; 1 &amp; 5 &amp; 6\\&#10;1 &amp; 1-2i &amp; 5+i &amp; 3i&#10;\end{array}\right)\xrightarrow{R_{3}+iR_{1}\rightarrow R_{3}}\left(\begin{array}{ccc|c}&#10;i &amp; 2 &amp; -1 &amp; -3\\&#10;0 &amp; 1 &amp; 5 &amp; 6\\&#10;0 &amp; 1 &amp; 5 &amp; 0&#10;\end{array}\right)$&#10;\end{document}"/>
  <p:tag name="IGUANATEXSIZE" val="33"/>
  <p:tag name="IGUANATEXCURSOR" val="360"/>
  <p:tag name="TRANSPARENCY" val="True"/>
  <p:tag name="FILENAME" val=""/>
  <p:tag name="INPUTTYPE" val="0"/>
  <p:tag name="LATEXENGINEID" val="0"/>
  <p:tag name="TEMPFOLDER" val="c:\temp\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774.5"/>
  <p:tag name="OUTPUTDPI" val="1200"/>
  <p:tag name="LATEXADDIN" val="\documentclass{article}&#10;\usepackage{amsmath}&#10;\usepackage{amssymb}&#10;\usepackage{amsthm}&#10;\pagestyle{empty}&#10;\begin{document}&#10;&#10;&#10;$&#10;\xrightarrow{R_{3}-R_{2}\rightarrow R_{3}}\left(\begin{array}{ccc|c}&#10;i &amp; 2 &amp; -1 &amp; -3\\&#10;0 &amp; 1 &amp; 5 &amp; 6\\&#10;0 &amp; 0 &amp; 0 &amp; -6&#10;\end{array}\right)&#10;$&#10;\end{document}"/>
  <p:tag name="IGUANATEXSIZE" val="33"/>
  <p:tag name="IGUANATEXCURSOR" val="195"/>
  <p:tag name="TRANSPARENCY" val="True"/>
  <p:tag name="FILENAME" val=""/>
  <p:tag name="INPUTTYPE" val="0"/>
  <p:tag name="LATEXENGINEID" val="0"/>
  <p:tag name="TEMPFOLDER" val="c:\temp\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pagestyle{empty}&#10;\begin{document}&#10;&#10;&#10;$\Rightarrow$&#10;\end{document}"/>
  <p:tag name="IGUANATEXSIZE" val="33"/>
  <p:tag name="IGUANATEXCURSOR" val="135"/>
  <p:tag name="TRANSPARENCY" val="True"/>
  <p:tag name="FILENAME" val=""/>
  <p:tag name="INPUTTYPE" val="0"/>
  <p:tag name="LATEXENGINEID" val="0"/>
  <p:tag name="TEMPFOLDER" val="c:\temp\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"/>
  <p:tag name="ORIGINALWIDTH" val="1006.5"/>
  <p:tag name="OUTPUTDPI" val="1200"/>
  <p:tag name="LATEXADDIN" val="\documentclass{article}&#10;\usepackage{amsmath}&#10;\usepackage{amssymb}&#10;\usepackage{amsthm}&#10;\pagestyle{empty}&#10;\begin{document}&#10;&#10;&#10;$0x+0y+0z=-6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90"/>
  <p:tag name="OUTPUTDPI" val="1200"/>
  <p:tag name="LATEXADDIN" val="\documentclass{article}&#10;\usepackage{amsmath}&#10;\usepackage{amssymb}&#10;\usepackage{amsthm}&#10;\pagestyle{empty}&#10;\begin{document}&#10;&#10;&#10;$&#10;\left(\begin{array}{ccc|c}&#10;1 &amp; 3 &amp; 4 &amp; 2\\&#10;2 &amp; -1 &amp; 0 &amp; 1\\&#10;3 &amp; 2 &amp; 4 &amp; 3&#10;\end{array}\right)$&#10;\end{document}"/>
  <p:tag name="IGUANATEXSIZE" val="33"/>
  <p:tag name="IGUANATEXCURSOR" val="217"/>
  <p:tag name="TRANSPARENCY" val="True"/>
  <p:tag name="FILENAME" val=""/>
  <p:tag name="INPUTTYPE" val="0"/>
  <p:tag name="LATEXENGINEID" val="0"/>
  <p:tag name="TEMPFOLDER" val="c:\temp\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2991"/>
  <p:tag name="OUTPUTDPI" val="1200"/>
  <p:tag name="LATEXADDIN" val="\documentclass{article}&#10;\usepackage{amsmath}&#10;\usepackage{amssymb}&#10;\usepackage{amsthm}&#10;\pagestyle{empty}&#10;\begin{document}&#10;&#10;&#10;$&#10;\left(\begin{array}{ccc|c}&#10;1 &amp; 3 &amp; 4 &amp; 2\\&#10;2 &amp; -1 &amp; 0 &amp; 1\\&#10;3 &amp; 2 &amp; 4 &amp; 3&#10;\end{array}\right)\xrightarrow[R_{3}-3R_{1}\rightarrow R_{3}]{R_{2}-2R_{1}\rightarrow R_{2}}\left(\begin{array}{ccc|c}&#10;1 &amp; 3 &amp; 4 &amp; 2\\&#10;0 &amp; -7 &amp; -8 &amp; -3\\&#10;0 &amp; -7 &amp; -8 &amp; -3&#10;\end{array}\right)&#10;$&#10;\end{document}"/>
  <p:tag name="IGUANATEXSIZE" val="33"/>
  <p:tag name="IGUANATEXCURSOR" val="388"/>
  <p:tag name="TRANSPARENCY" val="True"/>
  <p:tag name="FILENAME" val=""/>
  <p:tag name="INPUTTYPE" val="0"/>
  <p:tag name="LATEXENGINEID" val="0"/>
  <p:tag name="TEMPFOLDER" val="c:\temp\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871.25"/>
  <p:tag name="OUTPUTDPI" val="1200"/>
  <p:tag name="LATEXADDIN" val="\documentclass{article}&#10;\usepackage{amsmath}&#10;\usepackage{amssymb}&#10;\usepackage{amsthm}&#10;\pagestyle{empty}&#10;\begin{document}&#10;&#10;&#10;$&#10;\xrightarrow{R_{3}-R_{2}\rightarrow R_{3}}\left(\begin{array}{ccc|c}&#10;1 &amp; 3 &amp; 4 &amp; 2\\&#10;0 &amp; -7 &amp; -8 &amp; -3\\&#10;0 &amp; 0 &amp; 0 &amp; 0&#10;\end{array}\right)&#10;$&#10;\end{document}"/>
  <p:tag name="IGUANATEXSIZE" val="33"/>
  <p:tag name="IGUANATEXCURSOR" val="261"/>
  <p:tag name="TRANSPARENCY" val="True"/>
  <p:tag name="FILENAME" val=""/>
  <p:tag name="INPUTTYPE" val="0"/>
  <p:tag name="LATEXENGINEID" val="0"/>
  <p:tag name="TEMPFOLDER" val="c:\temp\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"/>
  <p:tag name="ORIGINALWIDTH" val="83.25"/>
  <p:tag name="OUTPUTDPI" val="1200"/>
  <p:tag name="LATEXADDIN" val="\documentclass{article}&#10;\usepackage{amsmath}&#10;\usepackage{amssymb}&#10;\usepackage{amsthm}&#10;\pagestyle{empty}&#10;\begin{document}&#10;&#10;&#10;$\approx$&#10;\end{document}"/>
  <p:tag name="IGUANATEXSIZE" val="33"/>
  <p:tag name="IGUANATEXCURSOR" val="131"/>
  <p:tag name="TRANSPARENCY" val="True"/>
  <p:tag name="FILENAME" val=""/>
  <p:tag name="INPUTTYPE" val="0"/>
  <p:tag name="LATEXENGINEID" val="0"/>
  <p:tag name="TEMPFOLDER" val="c:\temp\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170"/>
  <p:tag name="OUTPUTDPI" val="1200"/>
  <p:tag name="LATEXADDIN" val="\documentclass{article}&#10;\usepackage{amsmath}&#10;\usepackage{amssymb}&#10;\usepackage{amsthm}&#10;\pagestyle{empty}&#10;\begin{document}&#10;&#10;&#10;$&#10;\left(\begin{array}{ccc|c}&#10;1 &amp; 3 &amp; 4 &amp; 2\\&#10;0 &amp; -7 &amp; -8 &amp; -3\\&#10;&#10;\end{array}\right)&#10;$&#10;\end{document}"/>
  <p:tag name="IGUANATEXSIZE" val="33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9.25"/>
  <p:tag name="ORIGINALWIDTH" val="2827.5"/>
  <p:tag name="OUTPUTDPI" val="1200"/>
  <p:tag name="LATEXADDIN" val="\documentclass{article}&#10;\usepackage{amsmath}&#10;\usepackage{amssymb}&#10;\usepackage{amsthm}&#10;\pagestyle{empty}&#10;\begin{document}&#10;&#10;$&#10;\left(\begin{array}{ccc|c}&#10;1 &amp; 3 &amp; 4 &amp; 2\\&#10;0 &amp; -7 &amp; -8 &amp; -3\\&#10;0 &amp; 0 &amp; 0 &amp; 0&#10;\end{array}\right)\xrightarrow{-\frac{1}{7}R_{2}\rightarrow R_{2}}\left(\begin{array}{ccc|c}&#10;1 &amp; 3 &amp; 4 &amp; 2\\&#10;0 &amp; 1 &amp; \frac{8}{7} &amp; \frac{3}{7}\\&#10;0 &amp; 0 &amp; 0 &amp; 0&#10;\end{array}\right)&#10;$&#10;&#10;\end{document}"/>
  <p:tag name="IGUANATEXSIZE" val="33"/>
  <p:tag name="IGUANATEXCURSOR" val="377"/>
  <p:tag name="TRANSPARENCY" val="True"/>
  <p:tag name="FILENAME" val=""/>
  <p:tag name="INPUTTYPE" val="0"/>
  <p:tag name="LATEXENGINEID" val="0"/>
  <p:tag name="TEMPFOLDER" val="c:\temp\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2.25"/>
  <p:tag name="ORIGINALWIDTH" val="1665"/>
  <p:tag name="OUTPUTDPI" val="1200"/>
  <p:tag name="LATEXADDIN" val="\documentclass{article}&#10;\usepackage{amsmath}&#10;\usepackage{amssymb}&#10;\usepackage{amsthm}&#10;\pagestyle{empty}&#10;\begin{document}&#10;&#10;&#10;$&#10;\xrightarrow{R_{1}-3R_{2}\rightarrow R_{1}}\left(\begin{array}{ccc|c}&#10;1 &amp; 0 &amp; \frac{4}{7} &amp; \frac{5}{7}\\&#10;0 &amp; 1 &amp; \frac{8}{7} &amp; \frac{3}{7}\\&#10;0 &amp; 0 &amp; 0 &amp; 0&#10;\end{array}\right)&#10;$&#10;\end{document}"/>
  <p:tag name="IGUANATEXSIZE" val="33"/>
  <p:tag name="IGUANATEXCURSOR" val="299"/>
  <p:tag name="TRANSPARENCY" val="True"/>
  <p:tag name="FILENAME" val=""/>
  <p:tag name="INPUTTYPE" val="0"/>
  <p:tag name="LATEXENGINEID" val="0"/>
  <p:tag name="TEMPFOLDER" val="c:\temp\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pagestyle{empty}&#10;\begin{document}&#10;&#10;&#10;$\Rightarrow$&#10;\end{document}"/>
  <p:tag name="IGUANATEXSIZE" val="33"/>
  <p:tag name="IGUANATEXCURSOR" val="135"/>
  <p:tag name="TRANSPARENCY" val="True"/>
  <p:tag name="FILENAME" val=""/>
  <p:tag name="INPUTTYPE" val="0"/>
  <p:tag name="LATEXENGINEID" val="0"/>
  <p:tag name="TEMPFOLDER" val="c:\temp\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8.75"/>
  <p:tag name="ORIGINALWIDTH" val="265.5"/>
  <p:tag name="OUTPUTDPI" val="1200"/>
  <p:tag name="LATEXADDIN" val="\documentclass{article}&#10;\usepackage{amsmath}&#10;\usepackage{amssymb}&#10;\usepackage{amsthm}&#10;\usepackage{xcolor}&#10;\pagestyle{empty}&#10;\begin{document}&#10;&#10;&#10;$z=\textcolor{blue}{t}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8.75"/>
  <p:tag name="ORIGINALWIDTH" val="39"/>
  <p:tag name="OUTPUTDPI" val="1200"/>
  <p:tag name="LATEXADDIN" val="\documentclass{article}&#10;\usepackage{amsmath}&#10;\usepackage{amssymb}&#10;\usepackage{amsthm}&#10;\usepackage{xcolor}&#10;\pagestyle{empty}&#10;\begin{document}&#10;&#10;&#10;$\textcolor{blue}{t}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39"/>
  <p:tag name="ORIGINALWIDTH" val="586.5"/>
  <p:tag name="OUTPUTDPI" val="1200"/>
  <p:tag name="LATEXADDIN" val="\documentclass{article}&#10;\usepackage{amsmath}&#10;\usepackage{amssymb}&#10;\usepackage{amsthm}&#10;\usepackage{xcolor}&#10;\pagestyle{empty}&#10;\begin{document}&#10;&#10;&#10;$&#10;\begin{array}{c}&#10;x=\frac{5}{7}-\frac{4}{7}\textcolor{blue}{t}&#10;\\[1mm]&#10;&#10;y= \frac{3}{7}-\frac{8}{7}\textcolor{blue}{t}&#10;&#10;\end{array}&#10;$&#10;\end{document}"/>
  <p:tag name="IGUANATEXSIZE" val="33"/>
  <p:tag name="IGUANATEXCURSOR" val="211"/>
  <p:tag name="TRANSPARENCY" val="True"/>
  <p:tag name="FILENAME" val=""/>
  <p:tag name="INPUTTYPE" val="0"/>
  <p:tag name="LATEXENGINEID" val="0"/>
  <p:tag name="TEMPFOLDER" val="c:\temp\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2.25"/>
  <p:tag name="ORIGINALWIDTH" val="1298.25"/>
  <p:tag name="OUTPUTDPI" val="1200"/>
  <p:tag name="LATEXADDIN" val="\documentclass{article}&#10;\usepackage{amsmath}&#10;\usepackage{amssymb}&#10;\usepackage{amsthm}&#10;\usepackage{xcolor}&#10;\pagestyle{empty}&#10;\begin{document}&#10;&#10;&#10;$&#10;\left\{&#10;\left(\begin{array}{c}&#10;\frac{5}{7}-\frac{4}{7}\textcolor{blue}{t}\\&#10;\frac{3}{7}-\frac{8}{7}\textcolor{blue}{t}\\&#10;\textcolor{blue}{t}&#10;\end{array}\right)\; &#10;\left|&#10;\vphantom{&#10;\left(\begin{array}{c}&#10;4\\&#10;1&#10;\end{array}\right)&#10;}&#10; \right. &#10;\textcolor{blue}{t} \in \mathbb{R}&#10;\right\}&#10;$&#10;\end{document}"/>
  <p:tag name="IGUANATEXSIZE" val="33"/>
  <p:tag name="IGUANATEXCURSOR" val="305"/>
  <p:tag name="TRANSPARENCY" val="True"/>
  <p:tag name="FILENAME" val=""/>
  <p:tag name="INPUTTYPE" val="0"/>
  <p:tag name="LATEXENGINEID" val="0"/>
  <p:tag name="TEMPFOLDER" val="c:\temp\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2.25"/>
  <p:tag name="ORIGINALWIDTH" val="2622.75"/>
  <p:tag name="OUTPUTDPI" val="1200"/>
  <p:tag name="LATEXADDIN" val="\documentclass{article}&#10;\usepackage{amsmath}&#10;\usepackage{amssymb}&#10;\usepackage{amsthm}&#10;\usepackage{xcolor}&#10;\pagestyle{empty}&#10;\begin{document}&#10;&#10;&#10;$&#10;\left\{&#10;\left(\begin{array}{c}&#10;\frac{5}{7}-\frac{4}{7}\textcolor{blue}{t}\\&#10;\frac{3}{7}-\frac{8}{7}\textcolor{blue}{t}\\&#10;\textcolor{blue}{t}&#10;\end{array}\right)=\left(\begin{array}{c}&#10;\frac{5}{7}\\&#10;\frac{3}{7}\\&#10;0&#10;\end{array}\right)+\textcolor{blue}{t}\left(\begin{array}{c}&#10;-\frac{4}{7}\\&#10;-\frac{8}{7}\\&#10;1&#10;\end{array}\right)&#10;\; &#10;\left|&#10;\vphantom{&#10;\left(\begin{array}{c}&#10;4\\&#10;1&#10;\end{array}\right)&#10;}&#10; \right. &#10;\textcolor{blue}{t} \in \mathbb{R}&#10;\right\}&#10;$&#10;\end{document}"/>
  <p:tag name="IGUANATEXSIZE" val="33"/>
  <p:tag name="IGUANATEXCURSOR" val="520"/>
  <p:tag name="TRANSPARENCY" val="True"/>
  <p:tag name="FILENAME" val=""/>
  <p:tag name="INPUTTYPE" val="0"/>
  <p:tag name="LATEXENGINEID" val="0"/>
  <p:tag name="TEMPFOLDER" val="c:\temp\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90"/>
  <p:tag name="OUTPUTDPI" val="1200"/>
  <p:tag name="LATEXADDIN" val="\documentclass{article}&#10;\usepackage{amsmath}&#10;\usepackage{amssymb}&#10;\usepackage{amsthm}&#10;\pagestyle{empty}&#10;\begin{document}&#10;&#10;&#10;$&#10;\left(\begin{array}{ccc|c}&#10;1 &amp; 3 &amp; 4 &amp; 2\\&#10;2 &amp; -1 &amp; 0 &amp; 1\\&#10;3 &amp; 2 &amp; 4 &amp; 3&#10;\end{array}\right)$&#10;\end{document}"/>
  <p:tag name="IGUANATEXSIZE" val="33"/>
  <p:tag name="IGUANATEXCURSOR" val="217"/>
  <p:tag name="TRANSPARENCY" val="True"/>
  <p:tag name="FILENAME" val=""/>
  <p:tag name="INPUTTYPE" val="0"/>
  <p:tag name="LATEXENGINEID" val="0"/>
  <p:tag name="TEMPFOLDER" val="c:\temp\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2.25"/>
  <p:tag name="ORIGINALWIDTH" val="1758"/>
  <p:tag name="OUTPUTDPI" val="1200"/>
  <p:tag name="LATEXADDIN" val="\documentclass{article}&#10;\usepackage{amsmath}&#10;\usepackage{amssymb}&#10;\usepackage{amsthm}&#10;\usepackage{xcolor}&#10;\pagestyle{empty}&#10;\begin{document}&#10;&#10;&#10;$&#10;\left\{&#10;\left(\begin{array}{c}&#10;\frac{5}{7}\\&#10;\frac{3}{7}\\&#10;0&#10;\end{array}\right)&#10;+\textcolor{blue}{t}\left(\begin{array}{c}&#10;-\frac{4}{7}\\&#10;-\frac{8}{7}\\&#10;1&#10;\end{array}\right)&#10;\; &#10;\left|&#10;\vphantom{&#10;\left(\begin{array}{c}&#10;4\\&#10;1&#10;\end{array}\right)&#10;}&#10; \right. &#10;\textcolor{blue}{t} \in \mathbb{R}&#10;\right\}&#10;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90"/>
  <p:tag name="OUTPUTDPI" val="1200"/>
  <p:tag name="LATEXADDIN" val="\documentclass{article}&#10;\usepackage{amsmath}&#10;\usepackage{amssymb}&#10;\usepackage{amsthm}&#10;\pagestyle{empty}&#10;\begin{document}&#10;&#10;&#10;$&#10;\left(\begin{array}{ccc|c}&#10;1 &amp; 3 &amp; 4 &amp; 2\\&#10;2 &amp; -1 &amp; 0 &amp; 1\\&#10;3 &amp; 2 &amp; 4 &amp; 3&#10;\end{array}\right)$&#10;\end{document}"/>
  <p:tag name="IGUANATEXSIZE" val="33"/>
  <p:tag name="IGUANATEXCURSOR" val="217"/>
  <p:tag name="TRANSPARENCY" val="True"/>
  <p:tag name="FILENAME" val=""/>
  <p:tag name="INPUTTYPE" val="0"/>
  <p:tag name="LATEXENGINEID" val="0"/>
  <p:tag name="TEMPFOLDER" val="c:\temp\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90"/>
  <p:tag name="OUTPUTDPI" val="1200"/>
  <p:tag name="LATEXADDIN" val="\documentclass{article}&#10;\usepackage{amsmath}&#10;\usepackage{amssymb}&#10;\usepackage{amsthm}&#10;\pagestyle{empty}&#10;\begin{document}&#10;&#10;&#10;$&#10;\left(\begin{array}{ccc|c}&#10;1 &amp; 3 &amp; 4 &amp; 2\\&#10;2 &amp; -1 &amp; 0 &amp; 1\\&#10;3 &amp; 2 &amp; 4 &amp; 3&#10;\end{array}\right)$&#10;\end{document}"/>
  <p:tag name="IGUANATEXSIZE" val="33"/>
  <p:tag name="IGUANATEXCURSOR" val="217"/>
  <p:tag name="TRANSPARENCY" val="True"/>
  <p:tag name="FILENAME" val=""/>
  <p:tag name="INPUTTYPE" val="0"/>
  <p:tag name="LATEXENGINEID" val="0"/>
  <p:tag name="TEMPFOLDER" val="c:\temp\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90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|c}&#10;1 &amp; 3 &amp; 4 &amp; \textcolor{magenta}{0} \\&#10;2 &amp; -1 &amp; 0 &amp; \textcolor{magenta}{0} \\&#10;3 &amp; 2 &amp; 4 &amp; \textcolor{magenta}{0} &#10;\end{array}\right)$&#10;\end{document}"/>
  <p:tag name="IGUANATEXSIZE" val="33"/>
  <p:tag name="IGUANATEXCURSOR" val="282"/>
  <p:tag name="TRANSPARENCY" val="True"/>
  <p:tag name="FILENAME" val=""/>
  <p:tag name="INPUTTYPE" val="0"/>
  <p:tag name="LATEXENGINEID" val="0"/>
  <p:tag name="TEMPFOLDER" val="c:\temp\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47.75"/>
  <p:tag name="ORIGINALWIDTH" val="1863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ccccc}&#10;\textcolor{blue}{\mathbf{\boldsymbol{*}}} &amp; \bullet &amp; \bullet &amp; \bullet &amp; \bullet &amp; \bullet &amp; \bullet &amp; \bullet &amp; \bullet\\&#10;0 &amp; \textcolor{blue}{\mathbf{\boldsymbol{*}}} &amp; \bullet &amp; \bullet &amp; \bullet &amp; \bullet &amp; \bullet &amp; \bullet &amp; \bullet\\&#10;0 &amp; 0 &amp; 0 &amp; \textcolor{blue}{\mathbf{\boldsymbol{*}}} &amp; \bullet &amp; \bullet &amp; \bullet &amp; \bullet &amp; \bullet\\&#10;0 &amp; 0 &amp; 0 &amp; 0 &amp; 0 &amp; 0 &amp; 0 &amp; 0 &amp; \textcolor{blue}{\mathbf{\boldsymbol{*}}} \\&#10;0 &amp; 0 &amp; 0 &amp; 0 &amp; 0 &amp; 0 &amp; 0 &amp; 0 &amp; 0&#10;\end{array}\right)&#10;$&#10;\end{document}"/>
  <p:tag name="IGUANATEXSIZE" val="33"/>
  <p:tag name="IGUANATEXCURSOR" val="598"/>
  <p:tag name="TRANSPARENCY" val="True"/>
  <p:tag name="FILENAME" val=""/>
  <p:tag name="INPUTTYPE" val="0"/>
  <p:tag name="LATEXENGINEID" val="0"/>
  <p:tag name="TEMPFOLDER" val="c:\temp\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25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8.75"/>
  <p:tag name="ORIGINALWIDTH" val="48.75"/>
  <p:tag name="OUTPUTDPI" val="1200"/>
  <p:tag name="LATEXADDIN" val="\documentclass{article}&#10;\usepackage{amsmath}&#10;\usepackage{amssymb}&#10;\usepackage{amsthm}&#10;\usepackage{xcolor}&#10;\pagestyle{empty}&#10;\begin{document}&#10;&#10;&#10;$&#10;\bullet&#10;$&#10;\end{document}"/>
  <p:tag name="IGUANATEXSIZE" val="25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183.5"/>
  <p:tag name="OUTPUTDPI" val="1200"/>
  <p:tag name="LATEXADDIN" val="\documentclass{article}&#10;\usepackage{amsmath}&#10;\usepackage{amssymb}&#10;\usepackage{amsthm}&#10;\pagestyle{empty}&#10;\begin{document}&#10;&#10;&#10;$&#10;\left(\begin{array}{ccc|c}&#10;1 &amp; 3 &amp; 4 &amp; 2\\&#10;0 &amp; -7 &amp; -8 &amp; -3\\&#10;0 &amp; 0 &amp; 0 &amp; 0&#10;\end{array}\right)&#10;$&#10;\end{document}"/>
  <p:tag name="IGUANATEXSIZE" val="33"/>
  <p:tag name="IGUANATEXCURSOR" val="125"/>
  <p:tag name="TRANSPARENCY" val="True"/>
  <p:tag name="FILENAME" val=""/>
  <p:tag name="INPUTTYPE" val="0"/>
  <p:tag name="LATEXENGINEID" val="0"/>
  <p:tag name="TEMPFOLDER" val="c:\temp\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170"/>
  <p:tag name="OUTPUTDPI" val="1200"/>
  <p:tag name="LATEXADDIN" val="\documentclass{article}&#10;\usepackage{amsmath}&#10;\usepackage{amssymb}&#10;\usepackage{amsthm}&#10;\pagestyle{empty}&#10;\begin{document}&#10;&#10;&#10;$&#10;\left(\begin{array}{ccc|c}&#10;1 &amp; 3 &amp; 4 &amp; 2\\&#10;0 &amp; -7 &amp; -8 &amp; -3\\&#10;&#10;\end{array}\right)&#10;$&#10;\end{document}"/>
  <p:tag name="IGUANATEXSIZE" val="33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086.75"/>
  <p:tag name="OUTPUTDPI" val="1200"/>
  <p:tag name="LATEXADDIN" val="\documentclass{article}&#10;\usepackage{amsmath}&#10;\usepackage{amssymb}&#10;\usepackage{amsthm}&#10;\pagestyle{empty}&#10;\begin{document}&#10;&#10;&#10;$&#10;\left(\begin{array}{cccc}&#10;1 &amp; 2 &amp; -1 &amp; -3\\&#10;0 &amp; 1 &amp; -2 &amp; -3\\&#10;0 &amp; 0 &amp; 1 &amp; \frac{1}{2}&#10;\end{array}\right)&#10;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183.5"/>
  <p:tag name="OUTPUTDPI" val="1200"/>
  <p:tag name="LATEXADDIN" val="\documentclass{article}&#10;\usepackage{amsmath}&#10;\usepackage{amssymb}&#10;\usepackage{amsthm}&#10;\pagestyle{empty}&#10;\begin{document}&#10;&#10;&#10;$&#10;\left(\begin{array}{ccc|c}&#10;1 &amp; 2 &amp; -1 &amp; -3\\&#10;0 &amp; -3 &amp; 6 &amp; 9\\&#10;0 &amp; 0 &amp; -6 &amp; -3&#10;\end{array}\right)&#10;$&#10;\end{document}"/>
  <p:tag name="IGUANATEXSIZE" val="33"/>
  <p:tag name="IGUANATEXCURSOR" val="222"/>
  <p:tag name="TRANSPARENCY" val="True"/>
  <p:tag name="FILENAME" val=""/>
  <p:tag name="INPUTTYPE" val="0"/>
  <p:tag name="LATEXENGINEID" val="0"/>
  <p:tag name="TEMPFOLDER" val="c:\temp\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90"/>
  <p:tag name="OUTPUTDPI" val="1200"/>
  <p:tag name="LATEXADDIN" val="\documentclass{article}&#10;\usepackage{amsmath}&#10;\usepackage{amssymb}&#10;\usepackage{amsthm}&#10;\pagestyle{empty}&#10;\begin{document}&#10;&#10;&#10;$&#10;\left(\begin{array}{cccc}&#10;1 &amp; 3 &amp; 4 &amp; 2\\&#10;0 &amp; 0&amp; -8 &amp; 0\\&#10;0 &amp; 0 &amp; 0 &amp; 0&#10;\end{array}\right)&#10;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363.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c|c}&#10;1 &amp; 0 &amp; 0 &amp; 0 &amp; -1 &amp; 1\\&#10;0 &amp; 3 &amp; 0 &amp; 0 &amp; -4 &amp; 5\\&#10;0 &amp; 0 &amp; 0 &amp; 5 &amp; 0 &amp; 0&#10;\end{array}\right)&#10;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170"/>
  <p:tag name="OUTPUTDPI" val="1200"/>
  <p:tag name="LATEXADDIN" val="\documentclass{article}&#10;\usepackage{amsmath}&#10;\usepackage{amssymb}&#10;\usepackage{amsthm}&#10;\pagestyle{empty}&#10;\begin{document}&#10;&#10;&#10;$&#10;\left(\begin{array}{ccc|c}&#10;1 &amp; 3 &amp; 4 &amp; 2\\&#10;0 &amp; -7 &amp; -8 &amp; -3\\&#10;&#10;\end{array}\right)&#10;$&#10;\end{document}"/>
  <p:tag name="IGUANATEXSIZE" val="33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183.5"/>
  <p:tag name="OUTPUTDPI" val="1200"/>
  <p:tag name="LATEXADDIN" val="\documentclass{article}&#10;\usepackage{amsmath}&#10;\usepackage{amssymb}&#10;\usepackage{amsthm}&#10;\pagestyle{empty}&#10;\begin{document}&#10;&#10;&#10;$&#10;\left(\begin{array}{ccc|c}&#10;1 &amp; 3 &amp; 4 &amp; 2\\&#10;0 &amp; -7 &amp; -8 &amp; -3\\&#10;0 &amp; 0 &amp; 0 &amp; 0&#10;\end{array}\right)&#10;$&#10;\end{document}"/>
  <p:tag name="IGUANATEXSIZE" val="33"/>
  <p:tag name="IGUANATEXCURSOR" val="125"/>
  <p:tag name="TRANSPARENCY" val="True"/>
  <p:tag name="FILENAME" val=""/>
  <p:tag name="INPUTTYPE" val="0"/>
  <p:tag name="LATEXENGINEID" val="0"/>
  <p:tag name="TEMPFOLDER" val="c:\temp\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647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cc|c}&#10;1 &amp; 0 &amp; 0 &amp; 0 &amp; -1&amp; -1  &amp; 1\\&#10;0 &amp; 3 &amp; 0 &amp; 0 &amp; -4&amp; -4  &amp; 5\\&#10;0 &amp; 0 &amp; 0 &amp; 5 &amp; 0 &amp; 2 &amp; 0&#10;\end{array}\right)&#10;$&#10;\end{document}"/>
  <p:tag name="IGUANATEXSIZE" val="33"/>
  <p:tag name="IGUANATEXCURSOR" val="256"/>
  <p:tag name="TRANSPARENCY" val="True"/>
  <p:tag name="FILENAME" val=""/>
  <p:tag name="INPUTTYPE" val="0"/>
  <p:tag name="LATEXENGINEID" val="0"/>
  <p:tag name="TEMPFOLDER" val="c:\temp\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311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|c}&#10;* &amp; * &amp; * &amp; * &amp; *\\&#10;0 &amp; * &amp; * &amp; * &amp; *\\&#10;0 &amp; 0 &amp; 0 &amp; 0 &amp; a\neq 0&#10;\end{array}\right)&#10;$&#10;\end{document}"/>
  <p:tag name="IGUANATEXSIZE" val="33"/>
  <p:tag name="IGUANATEXCURSOR" val="236"/>
  <p:tag name="TRANSPARENCY" val="True"/>
  <p:tag name="FILENAME" val=""/>
  <p:tag name="INPUTTYPE" val="0"/>
  <p:tag name="LATEXENGINEID" val="0"/>
  <p:tag name="TEMPFOLDER" val="c:\temp\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183.5"/>
  <p:tag name="OUTPUTDPI" val="1200"/>
  <p:tag name="LATEXADDIN" val="\documentclass{article}&#10;\usepackage{amsmath}&#10;\usepackage{amssymb}&#10;\usepackage{amsthm}&#10;\pagestyle{empty}&#10;\begin{document}&#10;&#10;&#10;$&#10;\left(\begin{array}{ccc|c}&#10;1 &amp; 3 &amp; 4 &amp; 2\\&#10;0 &amp; -7 &amp; -8 &amp; -3\\&#10;0 &amp; 0 &amp; 0 &amp; 0&#10;\end{array}\right)&#10;$&#10;\end{document}"/>
  <p:tag name="IGUANATEXSIZE" val="33"/>
  <p:tag name="IGUANATEXCURSOR" val="125"/>
  <p:tag name="TRANSPARENCY" val="True"/>
  <p:tag name="FILENAME" val=""/>
  <p:tag name="INPUTTYPE" val="0"/>
  <p:tag name="LATEXENGINEID" val="0"/>
  <p:tag name="TEMPFOLDER" val="c:\temp\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086.75"/>
  <p:tag name="OUTPUTDPI" val="1200"/>
  <p:tag name="LATEXADDIN" val="\documentclass{article}&#10;\usepackage{amsmath}&#10;\usepackage{amssymb}&#10;\usepackage{amsthm}&#10;\pagestyle{empty}&#10;\begin{document}&#10;&#10;&#10;$&#10;\left(\begin{array}{ccc|c}&#10;1 &amp; 2 &amp; -1 &amp; -3\\&#10;0 &amp; 1 &amp; 5 &amp; 6\\&#10;0 &amp; 0 &amp; 0 &amp; -6&#10;\end{array}\right)&#10;$&#10;\end{document}"/>
  <p:tag name="IGUANATEXSIZE" val="33"/>
  <p:tag name="IGUANATEXCURSOR" val="126"/>
  <p:tag name="TRANSPARENCY" val="True"/>
  <p:tag name="FILENAME" val=""/>
  <p:tag name="INPUTTYPE" val="0"/>
  <p:tag name="LATEXENGINEID" val="0"/>
  <p:tag name="TEMPFOLDER" val="c:\temp\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892.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|c}&#10;* &amp; * &amp; * &amp; *\\&#10;0 &amp; * &amp; * &amp; *\\&#10;0 &amp; 0 &amp; 0 &amp; 0&#10;\end{array}\right)&#10;$&#10;\end{document}"/>
  <p:tag name="IGUANATEXSIZE" val="33"/>
  <p:tag name="IGUANATEXCURSOR" val="236"/>
  <p:tag name="TRANSPARENCY" val="True"/>
  <p:tag name="FILENAME" val=""/>
  <p:tag name="INPUTTYPE" val="0"/>
  <p:tag name="LATEXENGINEID" val="0"/>
  <p:tag name="TEMPFOLDER" val="c:\temp\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183.5"/>
  <p:tag name="OUTPUTDPI" val="1200"/>
  <p:tag name="LATEXADDIN" val="\documentclass{article}&#10;\usepackage{amsmath}&#10;\usepackage{amssymb}&#10;\usepackage{amsthm}&#10;\pagestyle{empty}&#10;\begin{document}&#10;&#10;&#10;$&#10;\left(\begin{array}{ccc|c}&#10;1 &amp; 2 &amp; -1 &amp; -3\\&#10;0 &amp; -3 &amp; 6 &amp; 9\\&#10;0 &amp; 0 &amp; -6 &amp; -3&#10;\end{array}\right)&#10;$&#10;\end{document}"/>
  <p:tag name="IGUANATEXSIZE" val="33"/>
  <p:tag name="IGUANATEXCURSOR" val="222"/>
  <p:tag name="TRANSPARENCY" val="True"/>
  <p:tag name="FILENAME" val=""/>
  <p:tag name="INPUTTYPE" val="0"/>
  <p:tag name="LATEXENGINEID" val="0"/>
  <p:tag name="TEMPFOLDER" val="c:\temp\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98.5"/>
  <p:tag name="ORIGINALWIDTH" val="892.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|c}&#10;* &amp; * &amp; * &amp; *\\&#10;0 &amp; * &amp; * &amp; *\\&#10;0 &amp; 0 &amp; * &amp; *\\&#10;0 &amp; 0 &amp; 0 &amp; 0&#10;\end{array}\right)&#10;$&#10;\end{document}"/>
  <p:tag name="IGUANATEXSIZE" val="33"/>
  <p:tag name="IGUANATEXCURSOR" val="252"/>
  <p:tag name="TRANSPARENCY" val="True"/>
  <p:tag name="FILENAME" val=""/>
  <p:tag name="INPUTTYPE" val="0"/>
  <p:tag name="LATEXENGINEID" val="0"/>
  <p:tag name="TEMPFOLDER" val="c:\temp\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47.75"/>
  <p:tag name="ORIGINALWIDTH" val="1863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ccccc}&#10;\mathbf{\boldsymbol{1}} &amp; 0 &amp; \bullet &amp; 0 &amp; \bullet &amp; \bullet &amp; \bullet &amp; \bullet &amp; 0\\&#10;&#10;0 &amp; \mathbf{\boldsymbol{1}} &amp; \bullet &amp; 0 &amp; \bullet &amp; \bullet &amp; \bullet &amp; \bullet &amp; 0\\&#10;0 &amp; 0 &amp; 0 &amp; \mathbf{\boldsymbol{1}} &amp; \bullet &amp; \bullet &amp; \bullet &amp; \bullet &amp; 0\\&#10;0 &amp; 0 &amp; 0 &amp; 0 &amp; 0 &amp; 0 &amp; 0 &amp; 0 &amp; \mathbf{\boldsymbol{1}}\\&#10;0 &amp; 0 &amp; 0 &amp; 0 &amp; 0 &amp; 0 &amp; 0 &amp; 0 &amp; 0&#10;\end{array}\right)&#10;$&#10;\end{document}"/>
  <p:tag name="IGUANATEXSIZE" val="33"/>
  <p:tag name="IGUANATEXCURSOR" val="264"/>
  <p:tag name="TRANSPARENCY" val="True"/>
  <p:tag name="FILENAME" val=""/>
  <p:tag name="INPUTTYPE" val="0"/>
  <p:tag name="LATEXENGINEID" val="0"/>
  <p:tag name="TEMPFOLDER" val="c:\temp\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879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}&#10;1 &amp; 0 &amp; 0 &amp; 0\\&#10;0 &amp; 1 &amp; 0 &amp; 0&#10;\end{array}\right)&#10;$&#10;\end{document}"/>
  <p:tag name="IGUANATEXSIZE" val="33"/>
  <p:tag name="IGUANATEXCURSOR" val="219"/>
  <p:tag name="TRANSPARENCY" val="True"/>
  <p:tag name="FILENAME" val=""/>
  <p:tag name="INPUTTYPE" val="0"/>
  <p:tag name="LATEXENGINEID" val="0"/>
  <p:tag name="TEMPFOLDER" val="c:\temp\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879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}&#10;1 &amp; 2 &amp; 0 &amp; 0\\&#10;0 &amp; 0 &amp; 1 &amp; 0&#10;\end{array}\right)&#10;$&#10;\end{document}"/>
  <p:tag name="IGUANATEXSIZE" val="33"/>
  <p:tag name="IGUANATEXCURSOR" val="176"/>
  <p:tag name="TRANSPARENCY" val="True"/>
  <p:tag name="FILENAME" val=""/>
  <p:tag name="INPUTTYPE" val="0"/>
  <p:tag name="LATEXENGINEID" val="0"/>
  <p:tag name="TEMPFOLDER" val="c:\temp\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97.75"/>
  <p:tag name="ORIGINALWIDTH" val="892.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}&#10;1 &amp; 0 &amp; 0 &amp; 0\\&#10;0 &amp; 1 &amp; 0 &amp; 0 \\&#10;0 &amp; 0 &amp; 1 &amp; 0 \\&#10;0 &amp; 0 &amp; 0 &amp; 1 \\&#10;&#10;\end{array}\right)&#10;$&#10;\end{document}"/>
  <p:tag name="IGUANATEXSIZE" val="33"/>
  <p:tag name="IGUANATEXCURSOR" val="226"/>
  <p:tag name="TRANSPARENCY" val="True"/>
  <p:tag name="FILENAME" val=""/>
  <p:tag name="INPUTTYPE" val="0"/>
  <p:tag name="LATEXENGINEID" val="0"/>
  <p:tag name="TEMPFOLDER" val="c:\temp\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57"/>
  <p:tag name="OUTPUTDPI" val="1200"/>
  <p:tag name="LATEXADDIN" val="\documentclass{article}&#10;\usepackage{amsmath}&#10;\usepackage{amssymb}&#10;\usepackage{amsthm}&#10;\usepackage{xcolor}&#10;\pagestyle{empty}&#10;\begin{document}&#10;&#10;&#10;$k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12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|c}&#10;k &amp; 1 &amp; 1 &amp; 1\\&#10;1 &amp; k &amp; 1 &amp; 1\\&#10;1 &amp; 1 &amp; k &amp; 1&#10;\end{array}\right)&#10;$&#10;\end{document}"/>
  <p:tag name="IGUANATEXSIZE" val="33"/>
  <p:tag name="IGUANATEXCURSOR" val="169"/>
  <p:tag name="TRANSPARENCY" val="True"/>
  <p:tag name="FILENAME" val=""/>
  <p:tag name="INPUTTYPE" val="0"/>
  <p:tag name="LATEXENGINEID" val="0"/>
  <p:tag name="TEMPFOLDER" val="c:\temp\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2278.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|c}&#10;k &amp; 1 &amp; 1 &amp; 1\\&#10;1 &amp; k &amp; 1 &amp; 1\\&#10;1 &amp; 1 &amp; k &amp; 1&#10;\end{array}\right)\rightarrow\left(\begin{array}{ccc|c}&#10;1 &amp; 1 &amp; k &amp; 1\\&#10;1 &amp; k &amp; 1 &amp; 1\\&#10;k &amp; 1 &amp; 1 &amp; 1&#10;\end{array}\right)\rightarrow$&#10;\end{document}"/>
  <p:tag name="IGUANATEXSIZE" val="33"/>
  <p:tag name="IGUANATEXCURSOR" val="169"/>
  <p:tag name="TRANSPARENCY" val="True"/>
  <p:tag name="FILENAME" val=""/>
  <p:tag name="INPUTTYPE" val="0"/>
  <p:tag name="LATEXENGINEID" val="0"/>
  <p:tag name="TEMPFOLDER" val="c:\temp\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800"/>
  <p:tag name="OUTPUTDPI" val="1200"/>
  <p:tag name="LATEXADDIN" val="\documentclass{article}&#10;\usepackage{amsmath}&#10;\usepackage{amssymb}&#10;\usepackage{amsthm}&#10;\usepackage{xcolor}&#10;\pagestyle{empty}&#10;\begin{document}&#10;&#10;&#10;$&#10;\rightarrow\left(\begin{array}{ccc|c}&#10;1 &amp; 1 &amp; k &amp; 1\\&#10;0 &amp; k-1 &amp; 1-k &amp; 0\\&#10;0 &amp; 1-k &amp; 1-k^{2} &amp; 1-k&#10;\end{array}\right)&#10;$&#10;\end{document}"/>
  <p:tag name="IGUANATEXSIZE" val="33"/>
  <p:tag name="IGUANATEXCURSOR" val="261"/>
  <p:tag name="TRANSPARENCY" val="True"/>
  <p:tag name="FILENAME" val=""/>
  <p:tag name="INPUTTYPE" val="0"/>
  <p:tag name="LATEXENGINEID" val="0"/>
  <p:tag name="TEMPFOLDER" val="c:\temp\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2435.25"/>
  <p:tag name="OUTPUTDPI" val="1200"/>
  <p:tag name="LATEXADDIN" val="\documentclass{article}&#10;\usepackage{amsmath}&#10;\usepackage{amssymb}&#10;\usepackage{amsthm}&#10;\usepackage{xcolor}&#10;\pagestyle{empty}&#10;\begin{document}&#10;&#10;&#10;$&#10;\rightarrow\left(\begin{array}{ccc|c}&#10;1 &amp; 1 &amp; k &amp; 1\\&#10;0 &amp; k-1 &amp; 1-k &amp; 0\\&#10;0 &amp; 0 &amp; (1-k)(1+1+k) &amp; 1-k&#10;\end{array}\right)&#10;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280.5"/>
  <p:tag name="OUTPUTDPI" val="1200"/>
  <p:tag name="LATEXADDIN" val="\documentclass{article}&#10;\usepackage{amsmath}&#10;\usepackage{amssymb}&#10;\usepackage{amsthm}&#10;\usepackage{xcolor}&#10;\pagestyle{empty}&#10;\begin{document}&#10;&#10;&#10;$k=1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892.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|c}&#10;1 &amp; 1 &amp; 1 &amp; 1\\&#10;0 &amp; 0 &amp; 0 &amp; 0\\&#10;0 &amp; 0 &amp; 0 &amp; 0&#10;\end{array}\right)&#10;$&#10;\end{document}"/>
  <p:tag name="IGUANATEXSIZE" val="33"/>
  <p:tag name="IGUANATEXCURSOR" val="169"/>
  <p:tag name="TRANSPARENCY" val="True"/>
  <p:tag name="FILENAME" val=""/>
  <p:tag name="INPUTTYPE" val="0"/>
  <p:tag name="LATEXENGINEID" val="0"/>
  <p:tag name="TEMPFOLDER" val="c:\temp\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8.75"/>
  <p:tag name="ORIGINALWIDTH" val="39"/>
  <p:tag name="OUTPUTDPI" val="1200"/>
  <p:tag name="LATEXADDIN" val="\documentclass{article}&#10;\usepackage{amsmath}&#10;\usepackage{amssymb}&#10;\usepackage{amsthm}&#10;\usepackage{xcolor}&#10;\pagestyle{empty}&#10;\begin{document}&#10;&#10;&#10;$\textcolor{blue}{t}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46.5"/>
  <p:tag name="OUTPUTDPI" val="1200"/>
  <p:tag name="LATEXADDIN" val="\documentclass{article}&#10;\usepackage{amsmath}&#10;\usepackage{amssymb}&#10;\usepackage{amsthm}&#10;\usepackage{xcolor}&#10;\pagestyle{empty}&#10;\begin{document}&#10;&#10;&#10;$\textcolor{magenta}{s}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9.25"/>
  <p:tag name="ORIGINALWIDTH" val="1525.5"/>
  <p:tag name="OUTPUTDPI" val="1200"/>
  <p:tag name="LATEXADDIN" val="\documentclass{article}&#10;\usepackage{amsmath}&#10;\usepackage{amssymb}&#10;\usepackage{amsthm}&#10;\usepackage{xcolor}&#10;\pagestyle{empty}&#10;\begin{document}&#10;&#10;&#10;$&#10;\left\{&#10;\left(\begin{array}{c}&#10;1-\textcolor{magenta}{s}-\textcolor{blue}{t}\\&#10;\textcolor{blue}{t}\\&#10;\textcolor{magenta}{s}&#10;\end{array}\right)\; &#10;\left|&#10;\vphantom{&#10;\left(\begin{array}{c}&#10;4\\&#10;1&#10;\end{array}\right)&#10;}&#10; \right. &#10;\textcolor{blue}{t},\textcolor{magenta}{s}\in \mathbb{R}&#10;\right\}&#10;$&#10;\end{document}"/>
  <p:tag name="IGUANATEXSIZE" val="33"/>
  <p:tag name="IGUANATEXCURSOR" val="242"/>
  <p:tag name="TRANSPARENCY" val="True"/>
  <p:tag name="FILENAME" val=""/>
  <p:tag name="INPUTTYPE" val="0"/>
  <p:tag name="LATEXENGINEID" val="0"/>
  <p:tag name="TEMPFOLDER" val="c:\temp\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381"/>
  <p:tag name="OUTPUTDPI" val="1200"/>
  <p:tag name="LATEXADDIN" val="\documentclass{article}&#10;\usepackage{amsmath}&#10;\usepackage{amssymb}&#10;\usepackage{amsthm}&#10;\usepackage{xcolor}&#10;\pagestyle{empty}&#10;\begin{document}&#10;&#10;&#10;$k=-2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90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|c}&#10;1 &amp; 1 &amp; -2 &amp; 1\\&#10;0 &amp; *&amp; *&amp; *\\&#10;0 &amp; 0 &amp; 0 &amp; 3&#10;\end{array}\right)&#10;$&#10;\end{document}"/>
  <p:tag name="IGUANATEXSIZE" val="33"/>
  <p:tag name="IGUANATEXCURSOR" val="216"/>
  <p:tag name="TRANSPARENCY" val="True"/>
  <p:tag name="FILENAME" val=""/>
  <p:tag name="INPUTTYPE" val="0"/>
  <p:tag name="LATEXENGINEID" val="0"/>
  <p:tag name="TEMPFOLDER" val="c:\temp\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498.75"/>
  <p:tag name="OUTPUTDPI" val="1200"/>
  <p:tag name="LATEXADDIN" val="\documentclass{article}&#10;\usepackage{amsmath}&#10;\usepackage{amssymb}&#10;\usepackage{amsthm}&#10;\usepackage{xcolor}&#10;\pagestyle{empty}&#10;\begin{document}&#10;&#10;&#10;$k\neq 1,-2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pagestyle{empty}&#10;\begin{document}&#10;&#10;&#10;$\Downarrow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267.75"/>
  <p:tag name="OUTPUTDPI" val="1200"/>
  <p:tag name="LATEXADDIN" val="\documentclass{article}&#10;\usepackage{amsmath}&#10;\usepackage{amssymb}&#10;\usepackage{amsthm}&#10;\usepackage{xcolor}&#10;\pagestyle{empty}&#10;\begin{document}&#10;&#10;&#10;$4\times 2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97.75"/>
  <p:tag name="ORIGINALWIDTH" val="519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}&#10;0 &amp; 0\\&#10;0 &amp; 0\\&#10;0 &amp; 0\\&#10;0 &amp; 0&#10;\end{array}\right)&#10;$&#10;\end{document}"/>
  <p:tag name="IGUANATEXSIZE" val="33"/>
  <p:tag name="IGUANATEXCURSOR" val="217"/>
  <p:tag name="TRANSPARENCY" val="True"/>
  <p:tag name="FILENAME" val=""/>
  <p:tag name="INPUTTYPE" val="0"/>
  <p:tag name="LATEXENGINEID" val="0"/>
  <p:tag name="TEMPFOLDER" val="c:\temp\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830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}&#10;2 &amp; 0 &amp; 0 &amp; 0\\&#10;0 &amp; 1 &amp; 0 &amp; 0&#10;\end{array}\right)&#10; \left(\begin{array}{cccc}&#10;1 &amp; 0 &amp; 0 &amp; 0\\&#10;0 &amp; 1 &amp; 0 &amp; 0&#10;\end{array}\right)&#10; $&#10;\end{document}"/>
  <p:tag name="IGUANATEXSIZE" val="33"/>
  <p:tag name="IGUANATEXCURSOR" val="297"/>
  <p:tag name="TRANSPARENCY" val="True"/>
  <p:tag name="FILENAME" val=""/>
  <p:tag name="INPUTTYPE" val="0"/>
  <p:tag name="LATEXENGINEID" val="0"/>
  <p:tag name="TEMPFOLDER" val="c:\temp\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3"/>
  <p:tag name="ORIGINALWIDTH" val="330"/>
  <p:tag name="OUTPUTDPI" val="1200"/>
  <p:tag name="LATEXADDIN" val="\documentclass{article}&#10;\usepackage{amsmath}&#10;\usepackage{amssymb}&#10;\usepackage{amsthm}&#10;\usepackage{xcolor}&#10;\pagestyle{empty}&#10;\begin{document}&#10;&#10;&#10;$m\times n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102.75"/>
  <p:tag name="OUTPUTDPI" val="1200"/>
  <p:tag name="LATEXADDIN" val="\documentclass{article}&#10;\usepackage{amsmath}&#10;\usepackage{amssymb}&#10;\usepackage{amsthm}&#10;\usepackage{xcolor}&#10;\pagestyle{empty}&#10;\begin{document}&#10;&#10;&#10;$m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"/>
  <p:tag name="ORIGINALWIDTH" val="823.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|c}&#10;1 &amp; 1 &amp; 1 &amp; 3\\&#10;\end{array}\right)&#10; 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879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}&#10;1 &amp; 0 &amp; 2 &amp; 0\\&#10;0 &amp; 1 &amp; 3 &amp; 0&#10;\end{array}\right)&#10;$&#10;\end{document}"/>
  <p:tag name="IGUANATEXSIZE" val="33"/>
  <p:tag name="IGUANATEXCURSOR" val="184"/>
  <p:tag name="TRANSPARENCY" val="True"/>
  <p:tag name="FILENAME" val=""/>
  <p:tag name="INPUTTYPE" val="0"/>
  <p:tag name="LATEXENGINEID" val="0"/>
  <p:tag name="TEMPFOLDER" val="c:\temp\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275.25"/>
  <p:tag name="OUTPUTDPI" val="1200"/>
  <p:tag name="LATEXADDIN" val="\documentclass{article}&#10;\usepackage{amsmath}&#10;\usepackage{amssymb}&#10;\usepackage{amsthm}&#10;\usepackage{xcolor}&#10;\pagestyle{empty}&#10;\begin{document}&#10;&#10;&#10;$1\times n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275.25"/>
  <p:tag name="OUTPUTDPI" val="1200"/>
  <p:tag name="LATEXADDIN" val="\documentclass{article}&#10;\usepackage{amsmath}&#10;\usepackage{amssymb}&#10;\usepackage{amsthm}&#10;\usepackage{xcolor}&#10;\pagestyle{empty}&#10;\begin{document}&#10;&#10;&#10;$1\times n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"/>
  <p:tag name="ORIGINALWIDTH" val="823.5"/>
  <p:tag name="OUTPUTDPI" val="1200"/>
  <p:tag name="LATEXADDIN" val="\documentclass{article}&#10;\usepackage{amsmath}&#10;\usepackage{amssymb}&#10;\usepackage{amsthm}&#10;\usepackage{xcolor}&#10;\pagestyle{empty}&#10;\begin{document}&#10;&#10;&#10;$\left(\begin{array}{cccc}&#10;2 &amp; 0 &amp; 2 &amp; 8\end{array}\right)&#10; $&#10;\end{document}"/>
  <p:tag name="IGUANATEXSIZE" val="33"/>
  <p:tag name="IGUANATEXCURSOR" val="203"/>
  <p:tag name="TRANSPARENCY" val="True"/>
  <p:tag name="FILENAME" val=""/>
  <p:tag name="INPUTTYPE" val="0"/>
  <p:tag name="LATEXENGINEID" val="0"/>
  <p:tag name="TEMPFOLDER" val="c:\temp\"/>
</p:tagLst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1654</TotalTime>
  <Words>534</Words>
  <Application>Microsoft Office PowerPoint</Application>
  <PresentationFormat>מסך רחב</PresentationFormat>
  <Paragraphs>125</Paragraphs>
  <Slides>42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42</vt:i4>
      </vt:variant>
    </vt:vector>
  </HeadingPairs>
  <TitlesOfParts>
    <vt:vector size="48" baseType="lpstr">
      <vt:lpstr>Arial</vt:lpstr>
      <vt:lpstr>Calibri</vt:lpstr>
      <vt:lpstr>Calibri Light</vt:lpstr>
      <vt:lpstr>David</vt:lpstr>
      <vt:lpstr>Times New Roman</vt:lpstr>
      <vt:lpstr>ערכת נושא Office</vt:lpstr>
      <vt:lpstr>מערכת משוואות לינאריות</vt:lpstr>
      <vt:lpstr>מערכת משוואות לינארית </vt:lpstr>
      <vt:lpstr>מערכת משוואות לינארית </vt:lpstr>
      <vt:lpstr>מערכת משוואות לינארית </vt:lpstr>
      <vt:lpstr>איך?  בעזרת פעולות על המערכת שלא משנות את פתרונה.  פעולות אלו נקראות פעולות אלמנטריות.</vt:lpstr>
      <vt:lpstr>פעולה 1- החלפת שתי שורות </vt:lpstr>
      <vt:lpstr>פעולה 2- הכפלה בסקלאר שונה מאפס </vt:lpstr>
      <vt:lpstr>פעולה 3- הוספת מכפלה של שורה אחת לשורה אחרת  </vt:lpstr>
      <vt:lpstr>בנוסף לפעולות אלו – נשתמש בכתיב מטריצי </vt:lpstr>
      <vt:lpstr>בנוסף לפעולות אלו – נשתמש בכתיב מטריצי </vt:lpstr>
      <vt:lpstr>מצגת של PowerPoint</vt:lpstr>
      <vt:lpstr>תרגיל- פתור</vt:lpstr>
      <vt:lpstr>מצגת של PowerPoint</vt:lpstr>
      <vt:lpstr>מצגת של PowerPoint</vt:lpstr>
      <vt:lpstr>מצגת של PowerPoint</vt:lpstr>
      <vt:lpstr>מצגת של PowerPoint</vt:lpstr>
      <vt:lpstr>הערה: במידה והמערכת היא</vt:lpstr>
      <vt:lpstr>תרגיל- פתור</vt:lpstr>
      <vt:lpstr>נמשיך לפשט ע"י פעולות אלמנטריות:</vt:lpstr>
      <vt:lpstr>תרגיל- פתור</vt:lpstr>
      <vt:lpstr>נמשיך</vt:lpstr>
      <vt:lpstr>במילים אחרות</vt:lpstr>
      <vt:lpstr>ועוד נקודה שכדאי לשים לב</vt:lpstr>
      <vt:lpstr>הגדרה: תהא      מטריצה. הצורה המדורגת שלה היא מטריצה המתקבלת לאחר ביצוע פעולות אלמנטריות וצורתה כך: </vt:lpstr>
      <vt:lpstr>מצגת של PowerPoint</vt:lpstr>
      <vt:lpstr>מצגת של PowerPoint</vt:lpstr>
      <vt:lpstr>מצגת של PowerPoint</vt:lpstr>
      <vt:lpstr>מצגת של PowerPoint</vt:lpstr>
      <vt:lpstr>מהצורה המדורגת ניתן להסיק האם וכמה פתרונות יש  </vt:lpstr>
      <vt:lpstr>הגדרה: תהא      מטריצה. הצורה הקנונית שלה היא מטריצה המתקבלת לאחר ביצוע פעולות אלמנטריות וצורתה כך: </vt:lpstr>
      <vt:lpstr>דוגמאות</vt:lpstr>
      <vt:lpstr>תרגיל: עבור אילו ערכי      יש למערכת הבאה פתרון יחיד/אין סוף פתרונות/אין פתרון?</vt:lpstr>
      <vt:lpstr>פתרון: נדרג לצורה לצורה מדורגת</vt:lpstr>
      <vt:lpstr>מצגת של PowerPoint</vt:lpstr>
      <vt:lpstr>תרגיל – נכון/לא נכון: למערכת משוואות המיוצגת כמטריצה               אין פתרון. </vt:lpstr>
      <vt:lpstr>תרגיל – נכון/לא נכון: הצורה המדורגת יחידה.</vt:lpstr>
      <vt:lpstr>תרגיל – נכון/לא נכון: למטריצה מגודל                יש לכל היותר         צירים. </vt:lpstr>
      <vt:lpstr>תרגיל – נכון/לא נכון: למערכת משוואות עם אין סוף פתרונות תהיה לפחות שורת אפסים אחת במטריצה המקושרת אליה.</vt:lpstr>
      <vt:lpstr>תרגיל – נכון/לא נכון: בצורה הקנונית יש איבר בכל טור יחיד ששונה מאפס  </vt:lpstr>
      <vt:lpstr>תרגיל – נכון/לא נכון:   צורה מדורגת של מטריצה בגודל              שווה למטריצה עצמה.</vt:lpstr>
      <vt:lpstr>תרגיל – נכון/לא נכון: הצורה הקנונית של מטריצה בגודל              שווה למטריצה עצמה.</vt:lpstr>
      <vt:lpstr>מצגת של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user</cp:lastModifiedBy>
  <cp:revision>71</cp:revision>
  <dcterms:created xsi:type="dcterms:W3CDTF">2016-09-11T18:49:07Z</dcterms:created>
  <dcterms:modified xsi:type="dcterms:W3CDTF">2017-10-30T10:05:02Z</dcterms:modified>
</cp:coreProperties>
</file>